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9" r:id="rId3"/>
    <p:sldId id="314" r:id="rId4"/>
    <p:sldId id="317" r:id="rId5"/>
    <p:sldId id="316" r:id="rId6"/>
    <p:sldId id="320" r:id="rId7"/>
    <p:sldId id="321" r:id="rId8"/>
    <p:sldId id="322" r:id="rId9"/>
    <p:sldId id="323" r:id="rId10"/>
    <p:sldId id="326" r:id="rId11"/>
    <p:sldId id="325" r:id="rId12"/>
    <p:sldId id="388" r:id="rId13"/>
    <p:sldId id="345" r:id="rId14"/>
    <p:sldId id="391" r:id="rId15"/>
    <p:sldId id="347" r:id="rId16"/>
    <p:sldId id="328" r:id="rId17"/>
    <p:sldId id="333" r:id="rId18"/>
    <p:sldId id="332" r:id="rId19"/>
    <p:sldId id="319" r:id="rId20"/>
    <p:sldId id="299" r:id="rId21"/>
    <p:sldId id="359" r:id="rId22"/>
    <p:sldId id="360" r:id="rId23"/>
    <p:sldId id="302" r:id="rId24"/>
    <p:sldId id="348" r:id="rId25"/>
    <p:sldId id="435" r:id="rId26"/>
    <p:sldId id="436" r:id="rId27"/>
    <p:sldId id="437" r:id="rId28"/>
    <p:sldId id="438" r:id="rId29"/>
    <p:sldId id="340" r:id="rId30"/>
    <p:sldId id="335" r:id="rId31"/>
    <p:sldId id="336" r:id="rId32"/>
    <p:sldId id="337" r:id="rId33"/>
    <p:sldId id="338" r:id="rId34"/>
    <p:sldId id="341" r:id="rId35"/>
    <p:sldId id="342" r:id="rId36"/>
    <p:sldId id="343" r:id="rId37"/>
    <p:sldId id="351" r:id="rId38"/>
    <p:sldId id="313" r:id="rId39"/>
    <p:sldId id="373" r:id="rId40"/>
    <p:sldId id="355" r:id="rId41"/>
    <p:sldId id="356" r:id="rId42"/>
    <p:sldId id="357" r:id="rId43"/>
    <p:sldId id="352" r:id="rId44"/>
    <p:sldId id="378" r:id="rId45"/>
    <p:sldId id="381" r:id="rId46"/>
    <p:sldId id="379" r:id="rId47"/>
    <p:sldId id="358" r:id="rId48"/>
    <p:sldId id="354" r:id="rId49"/>
    <p:sldId id="362" r:id="rId50"/>
    <p:sldId id="448" r:id="rId51"/>
    <p:sldId id="449" r:id="rId52"/>
    <p:sldId id="369" r:id="rId53"/>
    <p:sldId id="440" r:id="rId54"/>
    <p:sldId id="441" r:id="rId55"/>
    <p:sldId id="442" r:id="rId56"/>
    <p:sldId id="443" r:id="rId57"/>
    <p:sldId id="445" r:id="rId58"/>
    <p:sldId id="370" r:id="rId59"/>
    <p:sldId id="261" r:id="rId60"/>
    <p:sldId id="263" r:id="rId61"/>
    <p:sldId id="264" r:id="rId62"/>
    <p:sldId id="265" r:id="rId63"/>
    <p:sldId id="268" r:id="rId64"/>
    <p:sldId id="281" r:id="rId65"/>
    <p:sldId id="312" r:id="rId66"/>
    <p:sldId id="280" r:id="rId67"/>
    <p:sldId id="282" r:id="rId68"/>
    <p:sldId id="374" r:id="rId69"/>
    <p:sldId id="376" r:id="rId70"/>
    <p:sldId id="375" r:id="rId71"/>
    <p:sldId id="446" r:id="rId72"/>
    <p:sldId id="383" r:id="rId73"/>
    <p:sldId id="382" r:id="rId74"/>
    <p:sldId id="384" r:id="rId75"/>
    <p:sldId id="447" r:id="rId76"/>
    <p:sldId id="386" r:id="rId77"/>
    <p:sldId id="395" r:id="rId78"/>
    <p:sldId id="398" r:id="rId79"/>
    <p:sldId id="399" r:id="rId80"/>
    <p:sldId id="371" r:id="rId81"/>
    <p:sldId id="310" r:id="rId82"/>
    <p:sldId id="396" r:id="rId83"/>
    <p:sldId id="404" r:id="rId84"/>
    <p:sldId id="405" r:id="rId85"/>
    <p:sldId id="392" r:id="rId86"/>
    <p:sldId id="393" r:id="rId87"/>
    <p:sldId id="402" r:id="rId88"/>
    <p:sldId id="377" r:id="rId89"/>
    <p:sldId id="406" r:id="rId90"/>
    <p:sldId id="407" r:id="rId91"/>
    <p:sldId id="434" r:id="rId9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0" autoAdjust="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09/03/2017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" TargetMode="External"/><Relationship Id="rId2" Type="http://schemas.openxmlformats.org/officeDocument/2006/relationships/hyperlink" Target="https://cran.r-project.org/bin/windows/ba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an.r-project.org/web/packages/metafor/metafor.pdf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357430"/>
            <a:ext cx="7772400" cy="285752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Can I believe this paper?</a:t>
            </a:r>
            <a:br>
              <a:rPr lang="en-GB" sz="3600" b="1" dirty="0" smtClean="0"/>
            </a:br>
            <a:r>
              <a:rPr lang="en-GB" sz="3200" dirty="0" smtClean="0"/>
              <a:t>Tools for the detection and correction of biases in the scientific literature </a:t>
            </a: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s-ES" sz="2400" dirty="0" smtClean="0"/>
              <a:t>Miguel A. Vadillo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What’s wrong with science?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8153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Miguel\Dropbox\Capturas de pantalla\Captura de pantalla 2017-01-08 11.52.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338138"/>
            <a:ext cx="8610600" cy="6181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Miguel\Dropbox\Capturas de pantalla\Captura de pantalla 2017-01-08 11.53.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8" y="-24"/>
            <a:ext cx="8734425" cy="6200775"/>
          </a:xfrm>
          <a:prstGeom prst="rect">
            <a:avLst/>
          </a:prstGeom>
          <a:noFill/>
        </p:spPr>
      </p:pic>
      <p:pic>
        <p:nvPicPr>
          <p:cNvPr id="70658" name="Picture 2" descr="C:\Users\Miguel\Dropbox\Capturas de pantalla\Captura de pantalla 2017-01-08 11.56.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8628300" cy="319329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428596" y="5143512"/>
            <a:ext cx="8286808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Miguel\Dropbox\Capturas de pantalla\Captura de pantalla 2017-01-08 11.53.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8" y="-24"/>
            <a:ext cx="8734425" cy="6200775"/>
          </a:xfrm>
          <a:prstGeom prst="rect">
            <a:avLst/>
          </a:prstGeom>
          <a:noFill/>
        </p:spPr>
      </p:pic>
      <p:pic>
        <p:nvPicPr>
          <p:cNvPr id="69634" name="Picture 2" descr="C:\Users\Miguel\Dropbox\Capturas de pantalla\Captura de pantalla 2017-01-08 11.53.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9502" y="2143116"/>
            <a:ext cx="7516625" cy="435771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Miguel\Dropbox\Capturas de pantalla\Captura de pantalla 2017-01-08 11.58.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3" y="785794"/>
            <a:ext cx="8772553" cy="5356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Users\Miguel\Dropbox\Capturas de pantalla\Captura de pantalla 2017-01-08 11.58.54.png"/>
          <p:cNvPicPr>
            <a:picLocks noChangeAspect="1" noChangeArrowheads="1"/>
          </p:cNvPicPr>
          <p:nvPr/>
        </p:nvPicPr>
        <p:blipFill>
          <a:blip r:embed="rId2" cstate="print"/>
          <a:srcRect l="8000" t="1878" r="7143"/>
          <a:stretch>
            <a:fillRect/>
          </a:stretch>
        </p:blipFill>
        <p:spPr bwMode="auto">
          <a:xfrm>
            <a:off x="500034" y="-1"/>
            <a:ext cx="8121345" cy="6858001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857224" y="5000636"/>
            <a:ext cx="7500990" cy="785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Most research findings are false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Miguel\Dropbox\Capturas de pantalla\Captura de pantalla 2017-01-08 12.03.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92" y="770090"/>
            <a:ext cx="8763026" cy="537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iguel\Dropbox\Mi trabajo\1. Research\04 Presentaciones\2015h. Charla UB\Captura de pantalla 2015-10-05 21.50.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684" y="0"/>
            <a:ext cx="8854632" cy="6858000"/>
          </a:xfrm>
          <a:prstGeom prst="rect">
            <a:avLst/>
          </a:prstGeom>
          <a:noFill/>
          <a:effectLst/>
        </p:spPr>
      </p:pic>
      <p:pic>
        <p:nvPicPr>
          <p:cNvPr id="3" name="Picture 2" descr="C:\Users\Miguel\Dropbox\Capturas de pantalla\Captura de pantalla 2015-10-06 09.06.51.png"/>
          <p:cNvPicPr>
            <a:picLocks noChangeAspect="1" noChangeArrowheads="1"/>
          </p:cNvPicPr>
          <p:nvPr/>
        </p:nvPicPr>
        <p:blipFill>
          <a:blip r:embed="rId3" cstate="print"/>
          <a:srcRect b="41278"/>
          <a:stretch>
            <a:fillRect/>
          </a:stretch>
        </p:blipFill>
        <p:spPr bwMode="auto">
          <a:xfrm>
            <a:off x="1431820" y="2500306"/>
            <a:ext cx="7376947" cy="407859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iguel\Dropbox\Mi trabajo\1. Research\04 Presentaciones\2015h. Charla UB\Captura de pantalla 2015-10-05 21.50.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684" y="0"/>
            <a:ext cx="8854632" cy="6858000"/>
          </a:xfrm>
          <a:prstGeom prst="rect">
            <a:avLst/>
          </a:prstGeom>
          <a:noFill/>
          <a:effectLst/>
        </p:spPr>
      </p:pic>
      <p:pic>
        <p:nvPicPr>
          <p:cNvPr id="3" name="Picture 3" descr="C:\Users\Miguel\Dropbox\Capturas de pantalla\Captura de pantalla 2015-10-06 09.10.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9505" y="2445101"/>
            <a:ext cx="5928308" cy="389905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3071802" y="5072074"/>
            <a:ext cx="5643602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60648"/>
            <a:ext cx="8572560" cy="1271064"/>
          </a:xfrm>
        </p:spPr>
        <p:txBody>
          <a:bodyPr>
            <a:normAutofit fontScale="90000"/>
          </a:bodyPr>
          <a:lstStyle/>
          <a:p>
            <a:r>
              <a:rPr lang="en-GB" sz="4000" b="1" i="1" dirty="0" smtClean="0"/>
              <a:t>p</a:t>
            </a:r>
            <a:r>
              <a:rPr lang="en-GB" sz="4000" b="1" dirty="0" smtClean="0"/>
              <a:t>-hacking is so easy…</a:t>
            </a:r>
            <a:br>
              <a:rPr lang="en-GB" sz="4000" b="1" dirty="0" smtClean="0"/>
            </a:br>
            <a:r>
              <a:rPr lang="en-GB" sz="3100" dirty="0" smtClean="0"/>
              <a:t>Do it yourself </a:t>
            </a:r>
            <a:r>
              <a:rPr lang="en-GB" sz="3100" dirty="0"/>
              <a:t>at p-hacker</a:t>
            </a:r>
            <a:br>
              <a:rPr lang="en-GB" sz="3100" dirty="0"/>
            </a:br>
            <a:r>
              <a:rPr lang="en-GB" sz="3100" dirty="0"/>
              <a:t>http://shinyapps.org/apps/p-hacker/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63" t="13992" r="1794" b="6715"/>
          <a:stretch/>
        </p:blipFill>
        <p:spPr>
          <a:xfrm>
            <a:off x="689216" y="1988840"/>
            <a:ext cx="7843224" cy="3960440"/>
          </a:xfrm>
          <a:prstGeom prst="rect">
            <a:avLst/>
          </a:prstGeom>
          <a:ln w="158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1824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9" y="0"/>
            <a:ext cx="795236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15" t="7327" r="4430" b="11372"/>
          <a:stretch/>
        </p:blipFill>
        <p:spPr>
          <a:xfrm>
            <a:off x="2273829" y="1804737"/>
            <a:ext cx="6689698" cy="4764505"/>
          </a:xfrm>
          <a:prstGeom prst="rect">
            <a:avLst/>
          </a:prstGeom>
          <a:ln w="12700">
            <a:solidFill>
              <a:srgbClr val="5843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 flipH="1">
            <a:off x="5274641" y="2127182"/>
            <a:ext cx="654520" cy="444205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H="1">
            <a:off x="2337325" y="2125579"/>
            <a:ext cx="2042170" cy="444205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937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8" y="0"/>
            <a:ext cx="9036603" cy="6858000"/>
          </a:xfrm>
          <a:prstGeom prst="rect">
            <a:avLst/>
          </a:prstGeom>
        </p:spPr>
      </p:pic>
      <p:sp>
        <p:nvSpPr>
          <p:cNvPr id="3" name="Rectangle 4"/>
          <p:cNvSpPr/>
          <p:nvPr/>
        </p:nvSpPr>
        <p:spPr>
          <a:xfrm flipH="1">
            <a:off x="2627782" y="3645024"/>
            <a:ext cx="5904657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5483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67544" y="188639"/>
            <a:ext cx="8208912" cy="66359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19223" y="3068960"/>
            <a:ext cx="7957234" cy="346198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1043608" y="4869160"/>
            <a:ext cx="7344816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2235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iguel\Dropbox\Capturas de pantalla\Captura de pantalla 2015-10-06 09.14.19.png"/>
          <p:cNvPicPr>
            <a:picLocks noChangeAspect="1" noChangeArrowheads="1"/>
          </p:cNvPicPr>
          <p:nvPr/>
        </p:nvPicPr>
        <p:blipFill>
          <a:blip r:embed="rId2" cstate="print"/>
          <a:srcRect r="2854"/>
          <a:stretch>
            <a:fillRect/>
          </a:stretch>
        </p:blipFill>
        <p:spPr bwMode="auto">
          <a:xfrm>
            <a:off x="4763" y="400050"/>
            <a:ext cx="8873766" cy="6057900"/>
          </a:xfrm>
          <a:prstGeom prst="rect">
            <a:avLst/>
          </a:prstGeom>
          <a:noFill/>
        </p:spPr>
      </p:pic>
      <p:pic>
        <p:nvPicPr>
          <p:cNvPr id="3" name="Picture 2" descr="C:\Users\Miguel\Dropbox\Capturas de pantalla\Captura de pantalla 2015-10-06 09.15.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1665" y="2579571"/>
            <a:ext cx="4655098" cy="358576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Miguel\Dropbox\Capturas de pantalla\Captura de pantalla 2017-01-08 12.13.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347663"/>
            <a:ext cx="8858250" cy="616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Miguel\Dropbox\Capturas de pantalla\Captura de pantalla 2017-01-08 12.13.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361950"/>
            <a:ext cx="8763000" cy="61341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000364" y="4714884"/>
            <a:ext cx="5500726" cy="1000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3600" dirty="0" smtClean="0"/>
              <a:t>Methods to detect biases in research</a:t>
            </a:r>
            <a:r>
              <a:rPr lang="en-GB" sz="4000" b="1" i="1" dirty="0" smtClean="0"/>
              <a:t/>
            </a:r>
            <a:br>
              <a:rPr lang="en-GB" sz="4000" b="1" i="1" dirty="0" smtClean="0"/>
            </a:br>
            <a:r>
              <a:rPr lang="en-GB" sz="4000" b="1" dirty="0" smtClean="0"/>
              <a:t>#1. </a:t>
            </a:r>
            <a:r>
              <a:rPr lang="en-GB" sz="4000" b="1" i="1" dirty="0" smtClean="0"/>
              <a:t>p</a:t>
            </a:r>
            <a:r>
              <a:rPr lang="en-GB" sz="4000" b="1" dirty="0" smtClean="0"/>
              <a:t>-curve analysis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8" b="25085"/>
          <a:stretch/>
        </p:blipFill>
        <p:spPr>
          <a:xfrm>
            <a:off x="969817" y="339454"/>
            <a:ext cx="7564929" cy="61502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4010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20788"/>
            <a:ext cx="6192688" cy="4644516"/>
          </a:xfrm>
          <a:prstGeom prst="rect">
            <a:avLst/>
          </a:prstGeom>
        </p:spPr>
      </p:pic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002982"/>
          </a:xfrm>
        </p:spPr>
        <p:txBody>
          <a:bodyPr>
            <a:noAutofit/>
          </a:bodyPr>
          <a:lstStyle/>
          <a:p>
            <a:r>
              <a:rPr lang="en-GB" sz="2800" dirty="0" smtClean="0"/>
              <a:t>If you repeat an experiment many times but the true effect is zero, the distribution of </a:t>
            </a:r>
            <a:r>
              <a:rPr lang="en-GB" sz="2800" i="1" dirty="0" smtClean="0"/>
              <a:t>p</a:t>
            </a:r>
            <a:r>
              <a:rPr lang="en-GB" sz="2800" dirty="0" smtClean="0"/>
              <a:t>-values is flat.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480328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002982"/>
          </a:xfrm>
        </p:spPr>
        <p:txBody>
          <a:bodyPr>
            <a:noAutofit/>
          </a:bodyPr>
          <a:lstStyle/>
          <a:p>
            <a:r>
              <a:rPr lang="en-GB" sz="2800" dirty="0" smtClean="0"/>
              <a:t>If the true effect is nonzero, the distribution is right-skewed. The slope depends on statistical power.</a:t>
            </a:r>
            <a:endParaRPr lang="en-GB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1" y="1412776"/>
            <a:ext cx="7518745" cy="47826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5876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0095" y="881381"/>
            <a:ext cx="5723809" cy="5095238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002982"/>
          </a:xfrm>
        </p:spPr>
        <p:txBody>
          <a:bodyPr>
            <a:noAutofit/>
          </a:bodyPr>
          <a:lstStyle/>
          <a:p>
            <a:r>
              <a:rPr lang="en-GB" sz="2800" dirty="0" smtClean="0"/>
              <a:t>This applies also within the subset of statistically significant results.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2611338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An example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221348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guel\Dropbox\Capturas de pantalla\Captura de pantalla 2017-03-03 13.36.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9143999" cy="5913727"/>
          </a:xfrm>
          <a:prstGeom prst="rect">
            <a:avLst/>
          </a:prstGeom>
          <a:noFill/>
        </p:spPr>
      </p:pic>
      <p:sp>
        <p:nvSpPr>
          <p:cNvPr id="11" name="Rectangle 4"/>
          <p:cNvSpPr/>
          <p:nvPr/>
        </p:nvSpPr>
        <p:spPr>
          <a:xfrm>
            <a:off x="2428860" y="2214554"/>
            <a:ext cx="6393340" cy="42862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6 Rectángulo"/>
          <p:cNvSpPr/>
          <p:nvPr/>
        </p:nvSpPr>
        <p:spPr>
          <a:xfrm>
            <a:off x="2428860" y="2214554"/>
            <a:ext cx="6393340" cy="42862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2" name="3 Rectángulo"/>
          <p:cNvSpPr/>
          <p:nvPr/>
        </p:nvSpPr>
        <p:spPr>
          <a:xfrm>
            <a:off x="3196189" y="2857497"/>
            <a:ext cx="5037176" cy="30267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9113" indent="-342900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In general, you find society to be fair.</a:t>
            </a:r>
          </a:p>
          <a:p>
            <a:pPr marL="519113" indent="-342900">
              <a:buAutoNum type="arabicPeriod"/>
            </a:pPr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In general, the American political system operates as it should.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American society needs to be radically restructured.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The USA is the best country in the world to live in.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Most policies serve the greater good.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6. Everyone has a fair shot at wealth and happiness.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7. Our society is getting worse every year.</a:t>
            </a:r>
          </a:p>
          <a:p>
            <a:pPr marL="176213"/>
            <a:endParaRPr lang="en-GB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6213"/>
            <a:r>
              <a:rPr lang="en-GB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8. Society is set up so that people usually get what they deserve.</a:t>
            </a:r>
            <a:endParaRPr lang="en-GB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9436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guel\Dropbox\Capturas de pantalla\Captura de pantalla 2015-10-06 15.36.23.png"/>
          <p:cNvPicPr>
            <a:picLocks noChangeAspect="1" noChangeArrowheads="1"/>
          </p:cNvPicPr>
          <p:nvPr/>
        </p:nvPicPr>
        <p:blipFill>
          <a:blip r:embed="rId2" cstate="print"/>
          <a:srcRect l="3991" t="7684" r="3810"/>
          <a:stretch>
            <a:fillRect/>
          </a:stretch>
        </p:blipFill>
        <p:spPr bwMode="auto">
          <a:xfrm>
            <a:off x="145280" y="0"/>
            <a:ext cx="8784438" cy="6858000"/>
          </a:xfrm>
          <a:prstGeom prst="rect">
            <a:avLst/>
          </a:prstGeom>
          <a:noFill/>
        </p:spPr>
      </p:pic>
      <p:pic>
        <p:nvPicPr>
          <p:cNvPr id="5122" name="Picture 2" descr="C:\Users\Miguel\Dropbox\Capturas de pantalla\Captura de pantalla 2015-10-06 15.37.00.png"/>
          <p:cNvPicPr>
            <a:picLocks noChangeAspect="1" noChangeArrowheads="1"/>
          </p:cNvPicPr>
          <p:nvPr/>
        </p:nvPicPr>
        <p:blipFill>
          <a:blip r:embed="rId3" cstate="print"/>
          <a:srcRect b="16316"/>
          <a:stretch>
            <a:fillRect/>
          </a:stretch>
        </p:blipFill>
        <p:spPr bwMode="auto">
          <a:xfrm>
            <a:off x="1734244" y="3000372"/>
            <a:ext cx="6820458" cy="357506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3"/>
          <p:cNvSpPr/>
          <p:nvPr/>
        </p:nvSpPr>
        <p:spPr>
          <a:xfrm flipH="1">
            <a:off x="2857488" y="5572140"/>
            <a:ext cx="3286148" cy="42862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513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guel\Dropbox\Capturas de pantalla\Captura de pantalla 2017-03-03 13.43.3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9144000" cy="6540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80"/>
            <a:ext cx="9144000" cy="667644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476" y="400428"/>
            <a:ext cx="5819048" cy="605714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13" y="346509"/>
            <a:ext cx="4678118" cy="580758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81" y="5393316"/>
            <a:ext cx="4683170" cy="118803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254516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guel\Dropbox\Capturas de pantalla\Captura de pantalla 2017-01-08 12.48.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6"/>
            <a:ext cx="9144000" cy="6863353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/>
          <a:srcRect t="7359"/>
          <a:stretch>
            <a:fillRect/>
          </a:stretch>
        </p:blipFill>
        <p:spPr>
          <a:xfrm>
            <a:off x="3857620" y="2428868"/>
            <a:ext cx="4842481" cy="39934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Do it yourself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1. Download our data from the OSF</a:t>
            </a:r>
            <a:br>
              <a:rPr lang="en-GB" sz="4000" b="1" dirty="0" smtClean="0"/>
            </a:br>
            <a:r>
              <a:rPr lang="en-GB" sz="4000" b="1" dirty="0" smtClean="0"/>
              <a:t> https://osf.io/928r3/</a:t>
            </a:r>
            <a:endParaRPr lang="en-GB" sz="4000" b="1" dirty="0"/>
          </a:p>
        </p:txBody>
      </p:sp>
      <p:pic>
        <p:nvPicPr>
          <p:cNvPr id="1026" name="Picture 2" descr="C:\Users\Miguel\Dropbox\Capturas de pantalla\Captura de pantalla 2017-01-08 12.42.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79" y="1714488"/>
            <a:ext cx="8481963" cy="457628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2. Go to the online </a:t>
            </a:r>
            <a:r>
              <a:rPr lang="en-GB" sz="4000" b="1" i="1" dirty="0" smtClean="0"/>
              <a:t>p</a:t>
            </a:r>
            <a:r>
              <a:rPr lang="en-GB" sz="4000" b="1" dirty="0" smtClean="0"/>
              <a:t>-curve app</a:t>
            </a:r>
            <a:br>
              <a:rPr lang="en-GB" sz="4000" b="1" dirty="0" smtClean="0"/>
            </a:br>
            <a:r>
              <a:rPr lang="en-GB" sz="4000" b="1" dirty="0" smtClean="0"/>
              <a:t>http://www.p-curve.com/app4/</a:t>
            </a:r>
            <a:endParaRPr lang="en-GB" sz="4000" b="1" dirty="0"/>
          </a:p>
        </p:txBody>
      </p:sp>
      <p:pic>
        <p:nvPicPr>
          <p:cNvPr id="2050" name="Picture 2" descr="C:\Users\Miguel\Dropbox\Capturas de pantalla\Captura de pantalla 2017-01-08 12.44.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714488"/>
            <a:ext cx="6631696" cy="474345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3. Paste your data on the app</a:t>
            </a:r>
            <a:br>
              <a:rPr lang="en-GB" sz="4000" b="1" dirty="0" smtClean="0"/>
            </a:br>
            <a:r>
              <a:rPr lang="en-GB" sz="4000" b="1" dirty="0" smtClean="0"/>
              <a:t>and press the “make the p-curve” button</a:t>
            </a:r>
            <a:endParaRPr lang="en-GB" sz="4000" b="1" dirty="0"/>
          </a:p>
        </p:txBody>
      </p:sp>
      <p:pic>
        <p:nvPicPr>
          <p:cNvPr id="2050" name="Picture 2" descr="C:\Users\Miguel\Dropbox\Capturas de pantalla\Captura de pantalla 2017-01-08 12.44.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714488"/>
            <a:ext cx="6631696" cy="474345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5" name="4 Conector recto de flecha"/>
          <p:cNvCxnSpPr/>
          <p:nvPr/>
        </p:nvCxnSpPr>
        <p:spPr>
          <a:xfrm rot="10800000">
            <a:off x="5429256" y="4214818"/>
            <a:ext cx="928694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rot="10800000">
            <a:off x="5429256" y="5929330"/>
            <a:ext cx="928694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785818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4. See the </a:t>
            </a:r>
            <a:r>
              <a:rPr lang="en-GB" sz="4000" b="1" i="1" dirty="0" smtClean="0"/>
              <a:t>p</a:t>
            </a:r>
            <a:r>
              <a:rPr lang="en-GB" sz="4000" b="1" dirty="0" smtClean="0"/>
              <a:t>-curve</a:t>
            </a:r>
            <a:endParaRPr lang="en-GB" sz="4000" b="1" dirty="0"/>
          </a:p>
        </p:txBody>
      </p:sp>
      <p:pic>
        <p:nvPicPr>
          <p:cNvPr id="4098" name="Picture 2" descr="C:\Users\Miguel\Dropbox\Capturas de pantalla\Captura de pantalla 2017-01-08 12.54.10.png"/>
          <p:cNvPicPr>
            <a:picLocks noChangeAspect="1" noChangeArrowheads="1"/>
          </p:cNvPicPr>
          <p:nvPr/>
        </p:nvPicPr>
        <p:blipFill>
          <a:blip r:embed="rId2" cstate="print"/>
          <a:srcRect l="2183" t="9642" r="20305" b="5429"/>
          <a:stretch>
            <a:fillRect/>
          </a:stretch>
        </p:blipFill>
        <p:spPr bwMode="auto">
          <a:xfrm>
            <a:off x="1785918" y="1500174"/>
            <a:ext cx="5429288" cy="47149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785818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5. See the stats</a:t>
            </a:r>
            <a:endParaRPr lang="en-GB" sz="4000" b="1" dirty="0"/>
          </a:p>
        </p:txBody>
      </p:sp>
      <p:pic>
        <p:nvPicPr>
          <p:cNvPr id="5122" name="Picture 2" descr="C:\Users\Miguel\Dropbox\Capturas de pantalla\Captura de pantalla 2017-01-08 12.54.19.png"/>
          <p:cNvPicPr>
            <a:picLocks noChangeAspect="1" noChangeArrowheads="1"/>
          </p:cNvPicPr>
          <p:nvPr/>
        </p:nvPicPr>
        <p:blipFill>
          <a:blip r:embed="rId2" cstate="print"/>
          <a:srcRect l="2859" t="15823" r="10138" b="48574"/>
          <a:stretch>
            <a:fillRect/>
          </a:stretch>
        </p:blipFill>
        <p:spPr bwMode="auto">
          <a:xfrm>
            <a:off x="214314" y="2214554"/>
            <a:ext cx="8858280" cy="271464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6. Do the results depend</a:t>
            </a:r>
            <a:br>
              <a:rPr lang="en-GB" sz="4000" b="1" dirty="0" smtClean="0"/>
            </a:br>
            <a:r>
              <a:rPr lang="en-GB" sz="4000" b="1" dirty="0" smtClean="0"/>
              <a:t>heavily on outliers?</a:t>
            </a:r>
            <a:endParaRPr lang="en-GB" sz="4000" b="1" dirty="0"/>
          </a:p>
        </p:txBody>
      </p:sp>
      <p:pic>
        <p:nvPicPr>
          <p:cNvPr id="6146" name="Picture 2" descr="C:\Users\Miguel\Dropbox\Capturas de pantalla\Captura de pantalla 2017-01-08 13.00.23.png"/>
          <p:cNvPicPr>
            <a:picLocks noChangeAspect="1" noChangeArrowheads="1"/>
          </p:cNvPicPr>
          <p:nvPr/>
        </p:nvPicPr>
        <p:blipFill>
          <a:blip r:embed="rId2" cstate="print"/>
          <a:srcRect l="2660" t="2738" r="5584" b="4196"/>
          <a:stretch>
            <a:fillRect/>
          </a:stretch>
        </p:blipFill>
        <p:spPr bwMode="auto">
          <a:xfrm>
            <a:off x="2071670" y="1571612"/>
            <a:ext cx="492922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Another example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21004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978"/>
            <a:ext cx="9144000" cy="6596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456"/>
            <a:ext cx="9144000" cy="663108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08920"/>
            <a:ext cx="5182935" cy="3665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5692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Do it yourself… </a:t>
            </a:r>
            <a:r>
              <a:rPr lang="en-GB" sz="4000" b="1" dirty="0"/>
              <a:t>a</a:t>
            </a:r>
            <a:r>
              <a:rPr lang="en-GB" sz="4000" b="1" dirty="0" smtClean="0"/>
              <a:t>gain!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110202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Download our data from the OSF</a:t>
            </a:r>
            <a:br>
              <a:rPr lang="en-GB" sz="4000" b="1" dirty="0" smtClean="0"/>
            </a:br>
            <a:r>
              <a:rPr lang="en-GB" sz="4000" b="1" dirty="0"/>
              <a:t>https://osf.io/yf8p3/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93885"/>
            <a:ext cx="7200500" cy="49314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724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Now on your own…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34361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" y="0"/>
            <a:ext cx="9120433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072066" y="4929198"/>
            <a:ext cx="3000396" cy="107157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Available at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http://bit.ly/2ibp9Ip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57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Before you start using </a:t>
            </a:r>
            <a:r>
              <a:rPr lang="en-GB" sz="4000" b="1" i="1" dirty="0" smtClean="0"/>
              <a:t>p</a:t>
            </a:r>
            <a:r>
              <a:rPr lang="en-GB" sz="4000" b="1" dirty="0" smtClean="0"/>
              <a:t>-curve…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34361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uadroTexto"/>
          <p:cNvSpPr txBox="1"/>
          <p:nvPr/>
        </p:nvSpPr>
        <p:spPr>
          <a:xfrm>
            <a:off x="251520" y="17899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Prepare a </a:t>
            </a:r>
            <a:r>
              <a:rPr lang="en-US" sz="2800" i="1" dirty="0" smtClean="0"/>
              <a:t>p</a:t>
            </a:r>
            <a:r>
              <a:rPr lang="en-US" sz="2800" dirty="0" smtClean="0"/>
              <a:t>-curve disclosure table</a:t>
            </a:r>
          </a:p>
          <a:p>
            <a:pPr algn="ctr"/>
            <a:r>
              <a:rPr lang="en-US" sz="2400" dirty="0" smtClean="0"/>
              <a:t>(see </a:t>
            </a:r>
            <a:r>
              <a:rPr lang="en-US" sz="2400" dirty="0" err="1" smtClean="0"/>
              <a:t>Simonsohn</a:t>
            </a:r>
            <a:r>
              <a:rPr lang="en-US" sz="2400" dirty="0" smtClean="0"/>
              <a:t> et al., 2014, Figure 4 and Table 1)</a:t>
            </a:r>
            <a:endParaRPr lang="en-US" sz="2000" dirty="0"/>
          </a:p>
        </p:txBody>
      </p:sp>
      <p:pic>
        <p:nvPicPr>
          <p:cNvPr id="2050" name="Picture 2" descr="C:\Users\Miguel\Dropbox\Capturas de pantalla\Captura de pantalla 2017-01-09 20.15.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9144000" cy="3843235"/>
          </a:xfrm>
          <a:prstGeom prst="rect">
            <a:avLst/>
          </a:prstGeom>
          <a:noFill/>
        </p:spPr>
      </p:pic>
      <p:pic>
        <p:nvPicPr>
          <p:cNvPr id="3074" name="Picture 2" descr="C:\Users\Miguel\Dropbox\Capturas de pantalla\Captura de pantalla 2017-01-09 20.15.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857628"/>
            <a:ext cx="8220075" cy="238125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361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uadroTexto"/>
          <p:cNvSpPr txBox="1"/>
          <p:nvPr/>
        </p:nvSpPr>
        <p:spPr>
          <a:xfrm>
            <a:off x="251520" y="17899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the key statistical contrasts</a:t>
            </a:r>
          </a:p>
          <a:p>
            <a:pPr algn="ctr"/>
            <a:r>
              <a:rPr lang="en-US" sz="2400" dirty="0" smtClean="0"/>
              <a:t>(it is not always easy; see </a:t>
            </a:r>
            <a:r>
              <a:rPr lang="en-US" sz="2400" dirty="0" err="1" smtClean="0"/>
              <a:t>Simonsohn</a:t>
            </a:r>
            <a:r>
              <a:rPr lang="en-US" sz="2400" dirty="0" smtClean="0"/>
              <a:t> et al., 2014, Figure 5)</a:t>
            </a:r>
            <a:endParaRPr lang="en-US" sz="2000" dirty="0"/>
          </a:p>
        </p:txBody>
      </p:sp>
      <p:pic>
        <p:nvPicPr>
          <p:cNvPr id="1026" name="Picture 2" descr="C:\Users\Miguel\Dropbox\Capturas de pantalla\Captura de pantalla 2017-01-09 20.17.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8" y="1688277"/>
            <a:ext cx="9120214" cy="3455235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42844" y="4214818"/>
            <a:ext cx="8786874" cy="1000132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361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5786478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/>
              <a:t>Lessons learned so far:</a:t>
            </a:r>
            <a:br>
              <a:rPr lang="en-GB" sz="4000" b="1" dirty="0" smtClean="0"/>
            </a:b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2800" dirty="0" smtClean="0"/>
              <a:t>1. You can’t believe everything you read in a paper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2. Beware of </a:t>
            </a:r>
            <a:r>
              <a:rPr lang="en-GB" sz="2800" i="1" dirty="0" smtClean="0"/>
              <a:t>p</a:t>
            </a:r>
            <a:r>
              <a:rPr lang="en-GB" sz="2800" dirty="0" smtClean="0"/>
              <a:t>-values larger than .04...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3. … especially if sample sizes are large.</a:t>
            </a:r>
            <a:br>
              <a:rPr lang="en-GB" sz="2800" dirty="0" smtClean="0"/>
            </a:b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7910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130"/>
            <a:ext cx="9144000" cy="52677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85478" y="476672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p</a:t>
            </a:r>
            <a:r>
              <a:rPr lang="es-ES" dirty="0" smtClean="0"/>
              <a:t> = .05, </a:t>
            </a:r>
            <a:r>
              <a:rPr lang="es-ES" i="1" dirty="0" smtClean="0"/>
              <a:t>N</a:t>
            </a:r>
            <a:r>
              <a:rPr lang="es-ES" dirty="0" smtClean="0"/>
              <a:t> = 15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6012160" y="476672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p</a:t>
            </a:r>
            <a:r>
              <a:rPr lang="es-ES" dirty="0" smtClean="0"/>
              <a:t> = .05, </a:t>
            </a:r>
            <a:r>
              <a:rPr lang="es-ES" i="1" dirty="0" smtClean="0"/>
              <a:t>N</a:t>
            </a:r>
            <a:r>
              <a:rPr lang="es-ES" dirty="0" smtClean="0"/>
              <a:t> = 50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148064" y="594928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With a large simple, </a:t>
            </a:r>
            <a:r>
              <a:rPr lang="en-US" sz="1400" i="1" dirty="0" smtClean="0"/>
              <a:t>p</a:t>
            </a:r>
            <a:r>
              <a:rPr lang="en-US" sz="1400" dirty="0" smtClean="0"/>
              <a:t> = .05 is more likely under the null hypothesis.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47213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3600" dirty="0" smtClean="0"/>
              <a:t>Methods to detect biases in research</a:t>
            </a:r>
            <a:r>
              <a:rPr lang="en-GB" sz="4000" b="1" i="1" dirty="0" smtClean="0"/>
              <a:t/>
            </a:r>
            <a:br>
              <a:rPr lang="en-GB" sz="4000" b="1" i="1" dirty="0" smtClean="0"/>
            </a:br>
            <a:r>
              <a:rPr lang="en-GB" sz="4000" b="1" dirty="0" smtClean="0"/>
              <a:t>#2. Funnel plots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36674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Miguel\Dropbox\Mi trabajo\1. Research\04 Presentaciones\2015h. Charla UB\simulaciones matlab_2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044" y="861749"/>
            <a:ext cx="6864224" cy="513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Miguel\Dropbox\Mi trabajo\1. Research\04 Presentaciones\2015h. Charla UB\simulaciones matlab_2\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044" y="861749"/>
            <a:ext cx="6864224" cy="513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C:\Users\Miguel\Dropbox\Mi trabajo\1. Research\04 Presentaciones\2015h. Charla UB\simulaciones matlab_2\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7044" y="861749"/>
            <a:ext cx="6864224" cy="513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Miguel\Dropbox\Mi trabajo\1. Research\04 Presentaciones\2015h. Charla UB\simulaciones matlab_2\mucho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857232"/>
            <a:ext cx="6882584" cy="5159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guel\Dropbox\Mi trabajo\1. Research\04 Presentaciones\2015h. Charla UB\simulaciones matlab_2\50_tod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857232"/>
            <a:ext cx="6929454" cy="519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Miguel\Dropbox\Mi trabajo\1. Research\04 Presentaciones\2015h. Charla UB\simulaciones matlab_2\50_sig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857232"/>
            <a:ext cx="6956716" cy="52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C:\Users\Miguel\Dropbox\Mi trabajo\1. Research\04 Presentaciones\2015h. Charla UB\simulaciones matlab_2\55_tod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857232"/>
            <a:ext cx="7000892" cy="524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Miguel\Dropbox\Mi trabajo\1. Research\04 Presentaciones\2015h. Charla UB\simulaciones matlab_2\60_tod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857232"/>
            <a:ext cx="7000892" cy="5248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An example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372385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iguel\Dropbox\Capturas de pantalla\Captura de pantalla 2015-10-06 15.56.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349" y="1"/>
            <a:ext cx="8739302" cy="6858000"/>
          </a:xfrm>
          <a:prstGeom prst="rect">
            <a:avLst/>
          </a:prstGeom>
          <a:noFill/>
        </p:spPr>
      </p:pic>
      <p:grpSp>
        <p:nvGrpSpPr>
          <p:cNvPr id="8" name="7 Grupo"/>
          <p:cNvGrpSpPr/>
          <p:nvPr/>
        </p:nvGrpSpPr>
        <p:grpSpPr>
          <a:xfrm>
            <a:off x="914394" y="589920"/>
            <a:ext cx="7300452" cy="5663379"/>
            <a:chOff x="914394" y="589920"/>
            <a:chExt cx="7300452" cy="5663379"/>
          </a:xfrm>
        </p:grpSpPr>
        <p:sp>
          <p:nvSpPr>
            <p:cNvPr id="6" name="5 Rectángulo"/>
            <p:cNvSpPr/>
            <p:nvPr/>
          </p:nvSpPr>
          <p:spPr>
            <a:xfrm>
              <a:off x="914394" y="589920"/>
              <a:ext cx="7300452" cy="56633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7170" name="Picture 2" descr="C:\Users\Miguel\Desktop\1369381189_17148.jpg"/>
            <p:cNvPicPr>
              <a:picLocks noChangeAspect="1" noChangeArrowheads="1"/>
            </p:cNvPicPr>
            <p:nvPr/>
          </p:nvPicPr>
          <p:blipFill>
            <a:blip r:embed="rId3" cstate="print"/>
            <a:srcRect l="17196" r="6009"/>
            <a:stretch>
              <a:fillRect/>
            </a:stretch>
          </p:blipFill>
          <p:spPr bwMode="auto">
            <a:xfrm>
              <a:off x="1474843" y="1194637"/>
              <a:ext cx="1936188" cy="21734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pic>
          <p:nvPicPr>
            <p:cNvPr id="7171" name="Picture 3" descr="C:\Users\Miguel\Desktop\woman_boss.jpg"/>
            <p:cNvPicPr>
              <a:picLocks noChangeAspect="1" noChangeArrowheads="1"/>
            </p:cNvPicPr>
            <p:nvPr/>
          </p:nvPicPr>
          <p:blipFill>
            <a:blip r:embed="rId4" cstate="print"/>
            <a:srcRect l="22129" r="18390"/>
            <a:stretch>
              <a:fillRect/>
            </a:stretch>
          </p:blipFill>
          <p:spPr bwMode="auto">
            <a:xfrm>
              <a:off x="3598963" y="1194637"/>
              <a:ext cx="1936188" cy="21734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pic>
          <p:nvPicPr>
            <p:cNvPr id="7172" name="Picture 4" descr="C:\Users\Miguel\Desktop\6829334723_422e949dac_z.jpg"/>
            <p:cNvPicPr>
              <a:picLocks noChangeAspect="1" noChangeArrowheads="1"/>
            </p:cNvPicPr>
            <p:nvPr/>
          </p:nvPicPr>
          <p:blipFill>
            <a:blip r:embed="rId5" cstate="print"/>
            <a:srcRect l="33715" r="6848"/>
            <a:stretch>
              <a:fillRect/>
            </a:stretch>
          </p:blipFill>
          <p:spPr bwMode="auto">
            <a:xfrm>
              <a:off x="5708335" y="1194637"/>
              <a:ext cx="1936188" cy="21734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sp>
          <p:nvSpPr>
            <p:cNvPr id="7" name="6 Rectángulo"/>
            <p:cNvSpPr/>
            <p:nvPr/>
          </p:nvSpPr>
          <p:spPr>
            <a:xfrm>
              <a:off x="1474843" y="3790335"/>
              <a:ext cx="6169680" cy="18582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GB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Which of these three women do you find more attractive?</a:t>
              </a:r>
            </a:p>
            <a:p>
              <a:pPr algn="ctr"/>
              <a:endPara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GB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Imagine that you had a date with her.</a:t>
              </a:r>
            </a:p>
            <a:p>
              <a:pPr algn="ctr"/>
              <a:r>
                <a:rPr lang="en-GB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What would your first date be like?</a:t>
              </a:r>
            </a:p>
            <a:p>
              <a:pPr algn="ctr"/>
              <a:endPara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en-GB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iguel\Dropbox\Capturas de pantalla\Captura de pantalla 2015-10-06 15.56.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349" y="1"/>
            <a:ext cx="8739302" cy="6858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914394" y="589920"/>
            <a:ext cx="7300452" cy="56633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6 Rectángulo"/>
          <p:cNvSpPr/>
          <p:nvPr/>
        </p:nvSpPr>
        <p:spPr>
          <a:xfrm>
            <a:off x="1474843" y="3790335"/>
            <a:ext cx="6169680" cy="185829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How much would you be willing to</a:t>
            </a:r>
          </a:p>
          <a:p>
            <a:pPr algn="ctr"/>
            <a:r>
              <a:rPr lang="en-GB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spend in each of these products?</a:t>
            </a:r>
          </a:p>
          <a:p>
            <a:pPr algn="ctr"/>
            <a:endParaRPr lang="en-GB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GB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C:\Users\Miguel\Desktop\Volkswagen-Golf-Test-Drive-and-Car-Review-Image-2010.jpg"/>
          <p:cNvPicPr>
            <a:picLocks noChangeAspect="1" noChangeArrowheads="1"/>
          </p:cNvPicPr>
          <p:nvPr/>
        </p:nvPicPr>
        <p:blipFill>
          <a:blip r:embed="rId3" cstate="print"/>
          <a:srcRect l="19565" r="6688"/>
          <a:stretch>
            <a:fillRect/>
          </a:stretch>
        </p:blipFill>
        <p:spPr bwMode="auto">
          <a:xfrm>
            <a:off x="1387704" y="1179890"/>
            <a:ext cx="2137168" cy="2173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219" name="Picture 3" descr="C:\Users\Miguel\Desktop\2015-gold-watch.jpg"/>
          <p:cNvPicPr>
            <a:picLocks noChangeAspect="1" noChangeArrowheads="1"/>
          </p:cNvPicPr>
          <p:nvPr/>
        </p:nvPicPr>
        <p:blipFill>
          <a:blip r:embed="rId4" cstate="print"/>
          <a:srcRect l="16373" r="17383"/>
          <a:stretch>
            <a:fillRect/>
          </a:stretch>
        </p:blipFill>
        <p:spPr bwMode="auto">
          <a:xfrm>
            <a:off x="3524871" y="1179890"/>
            <a:ext cx="2168012" cy="2173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220" name="Picture 4" descr="C:\Users\Miguel\Desktop\zonuag1gkllscov22eeu.jpg"/>
          <p:cNvPicPr>
            <a:picLocks noChangeAspect="1" noChangeArrowheads="1"/>
          </p:cNvPicPr>
          <p:nvPr/>
        </p:nvPicPr>
        <p:blipFill>
          <a:blip r:embed="rId5" cstate="print"/>
          <a:srcRect l="14773" r="33333"/>
          <a:stretch>
            <a:fillRect/>
          </a:stretch>
        </p:blipFill>
        <p:spPr bwMode="auto">
          <a:xfrm>
            <a:off x="5692883" y="1161720"/>
            <a:ext cx="2020529" cy="2191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iguel\Dropbox\Capturas de pantalla\Captura de pantalla 2015-10-06 15.56.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349" y="1"/>
            <a:ext cx="8739302" cy="6858000"/>
          </a:xfrm>
          <a:prstGeom prst="rect">
            <a:avLst/>
          </a:prstGeom>
          <a:noFill/>
        </p:spPr>
      </p:pic>
      <p:pic>
        <p:nvPicPr>
          <p:cNvPr id="8194" name="Picture 2" descr="C:\Users\Miguel\Dropbox\Capturas de pantalla\Captura de pantalla 2015-10-06 16.06.53.png"/>
          <p:cNvPicPr>
            <a:picLocks noChangeAspect="1" noChangeArrowheads="1"/>
          </p:cNvPicPr>
          <p:nvPr/>
        </p:nvPicPr>
        <p:blipFill>
          <a:blip r:embed="rId3" cstate="print"/>
          <a:srcRect r="51229" b="18322"/>
          <a:stretch>
            <a:fillRect/>
          </a:stretch>
        </p:blipFill>
        <p:spPr bwMode="auto">
          <a:xfrm>
            <a:off x="971550" y="1792070"/>
            <a:ext cx="3511960" cy="424000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iguel\Dropbox\Capturas de pantalla\Captura de pantalla 2015-10-06 15.56.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349" y="1"/>
            <a:ext cx="8739302" cy="6858000"/>
          </a:xfrm>
          <a:prstGeom prst="rect">
            <a:avLst/>
          </a:prstGeom>
          <a:noFill/>
        </p:spPr>
      </p:pic>
      <p:pic>
        <p:nvPicPr>
          <p:cNvPr id="8194" name="Picture 2" descr="C:\Users\Miguel\Dropbox\Capturas de pantalla\Captura de pantalla 2015-10-06 16.06.53.png"/>
          <p:cNvPicPr>
            <a:picLocks noChangeAspect="1" noChangeArrowheads="1"/>
          </p:cNvPicPr>
          <p:nvPr/>
        </p:nvPicPr>
        <p:blipFill>
          <a:blip r:embed="rId3" cstate="print"/>
          <a:srcRect b="18322"/>
          <a:stretch>
            <a:fillRect/>
          </a:stretch>
        </p:blipFill>
        <p:spPr bwMode="auto">
          <a:xfrm>
            <a:off x="971550" y="1792070"/>
            <a:ext cx="7200900" cy="424000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60"/>
            <a:ext cx="9144000" cy="66026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311" y="2928935"/>
            <a:ext cx="5884407" cy="37862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2468154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832648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How can you do this?</a:t>
            </a:r>
            <a:br>
              <a:rPr lang="en-GB" sz="4000" b="1" dirty="0" smtClean="0"/>
            </a:b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dirty="0" smtClean="0"/>
              <a:t>It helps if you know the basics of meta-analysis…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400" dirty="0" smtClean="0"/>
              <a:t>1. How to compute effect sizes</a:t>
            </a:r>
            <a:br>
              <a:rPr lang="en-GB" sz="2400" dirty="0" smtClean="0"/>
            </a:br>
            <a:r>
              <a:rPr lang="en-GB" sz="2400" dirty="0" smtClean="0"/>
              <a:t>2. How to compute the variance of effect sizes</a:t>
            </a:r>
            <a:br>
              <a:rPr lang="en-GB" sz="2400" dirty="0" smtClean="0"/>
            </a:br>
            <a:r>
              <a:rPr lang="en-GB" sz="2400" dirty="0" smtClean="0"/>
              <a:t>3. How to use software for meta-analysis</a:t>
            </a:r>
            <a:endParaRPr lang="en-GB" sz="2400" dirty="0"/>
          </a:p>
        </p:txBody>
      </p:sp>
    </p:spTree>
    <p:extLst>
      <p:ext uri="{BB962C8B-B14F-4D97-AF65-F5344CB8AC3E}">
        <p14:creationId xmlns="" xmlns:p14="http://schemas.microsoft.com/office/powerpoint/2010/main" val="59981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428728" y="178994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1. How to compute effect sizes?</a:t>
            </a:r>
            <a:endParaRPr lang="en-US" sz="2400" dirty="0"/>
          </a:p>
        </p:txBody>
      </p:sp>
      <p:pic>
        <p:nvPicPr>
          <p:cNvPr id="18435" name="Picture 3" descr="C:\Users\Miguel\Dropbox\Capturas de pantalla\Captura de pantalla 2015-12-15 11.04.10.png"/>
          <p:cNvPicPr>
            <a:picLocks noChangeAspect="1" noChangeArrowheads="1"/>
          </p:cNvPicPr>
          <p:nvPr/>
        </p:nvPicPr>
        <p:blipFill>
          <a:blip r:embed="rId2" cstate="print"/>
          <a:srcRect r="834"/>
          <a:stretch>
            <a:fillRect/>
          </a:stretch>
        </p:blipFill>
        <p:spPr bwMode="auto">
          <a:xfrm>
            <a:off x="0" y="642918"/>
            <a:ext cx="9144000" cy="5770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57111" y="1500174"/>
            <a:ext cx="2835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Two independent groups</a:t>
            </a:r>
            <a:endParaRPr lang="en-US" sz="2000" b="1" dirty="0"/>
          </a:p>
        </p:txBody>
      </p:sp>
      <p:pic>
        <p:nvPicPr>
          <p:cNvPr id="19458" name="Picture 2" descr="C:\Users\Miguel\Dropbox\Capturas de pantalla\Captura de pantalla 2015-12-15 11.04.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4270873" cy="1618235"/>
          </a:xfrm>
          <a:prstGeom prst="rect">
            <a:avLst/>
          </a:prstGeom>
          <a:noFill/>
        </p:spPr>
      </p:pic>
      <p:pic>
        <p:nvPicPr>
          <p:cNvPr id="19459" name="Picture 3" descr="C:\Users\Miguel\Dropbox\Capturas de pantalla\Captura de pantalla 2015-12-15 11.04.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143380"/>
            <a:ext cx="2571768" cy="1324313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5703244" y="1500174"/>
            <a:ext cx="2078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One sample t-test</a:t>
            </a:r>
            <a:endParaRPr lang="en-US" sz="2000" b="1" dirty="0"/>
          </a:p>
        </p:txBody>
      </p:sp>
      <p:pic>
        <p:nvPicPr>
          <p:cNvPr id="19460" name="Picture 4" descr="C:\Users\Miguel\Dropbox\Capturas de pantalla\Captura de pantalla 2015-12-15 11.05.0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2285992"/>
            <a:ext cx="3359940" cy="1438269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4929190" y="3857628"/>
            <a:ext cx="3643338" cy="20717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Careful if there are within- and between-participants studies in the same meta-analysis!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6 CuadroTexto"/>
          <p:cNvSpPr txBox="1"/>
          <p:nvPr/>
        </p:nvSpPr>
        <p:spPr>
          <a:xfrm>
            <a:off x="1428728" y="178994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1. How to compute effect sizes?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CuadroTexto"/>
          <p:cNvSpPr txBox="1"/>
          <p:nvPr/>
        </p:nvSpPr>
        <p:spPr>
          <a:xfrm>
            <a:off x="251520" y="17899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2. How to compute the variance of effect sizes?</a:t>
            </a:r>
            <a:endParaRPr lang="en-US" sz="2400" dirty="0"/>
          </a:p>
        </p:txBody>
      </p:sp>
      <p:sp>
        <p:nvSpPr>
          <p:cNvPr id="10" name="3 CuadroTexto"/>
          <p:cNvSpPr txBox="1"/>
          <p:nvPr/>
        </p:nvSpPr>
        <p:spPr>
          <a:xfrm>
            <a:off x="1236286" y="2223307"/>
            <a:ext cx="2835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Two independent groups</a:t>
            </a:r>
            <a:endParaRPr lang="en-US" sz="2000" b="1" dirty="0"/>
          </a:p>
        </p:txBody>
      </p:sp>
      <p:sp>
        <p:nvSpPr>
          <p:cNvPr id="12" name="7 CuadroTexto"/>
          <p:cNvSpPr txBox="1"/>
          <p:nvPr/>
        </p:nvSpPr>
        <p:spPr>
          <a:xfrm>
            <a:off x="5703244" y="2223307"/>
            <a:ext cx="2078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One sample t-test</a:t>
            </a:r>
            <a:endParaRPr lang="en-US" sz="2000" b="1" dirty="0"/>
          </a:p>
        </p:txBody>
      </p:sp>
      <p:grpSp>
        <p:nvGrpSpPr>
          <p:cNvPr id="18" name="17 Grupo"/>
          <p:cNvGrpSpPr/>
          <p:nvPr/>
        </p:nvGrpSpPr>
        <p:grpSpPr>
          <a:xfrm>
            <a:off x="5649284" y="3152001"/>
            <a:ext cx="2208864" cy="1205693"/>
            <a:chOff x="5280769" y="4857760"/>
            <a:chExt cx="2208864" cy="1205693"/>
          </a:xfrm>
        </p:grpSpPr>
        <p:sp>
          <p:nvSpPr>
            <p:cNvPr id="7" name="6 CuadroTexto"/>
            <p:cNvSpPr txBox="1"/>
            <p:nvPr/>
          </p:nvSpPr>
          <p:spPr>
            <a:xfrm>
              <a:off x="5965704" y="4857760"/>
              <a:ext cx="65755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dirty="0" smtClean="0"/>
                <a:t>1</a:t>
              </a:r>
            </a:p>
            <a:p>
              <a:pPr algn="ctr"/>
              <a:r>
                <a:rPr lang="es-ES" sz="2400" b="1" dirty="0" smtClean="0"/>
                <a:t>-----</a:t>
              </a:r>
            </a:p>
            <a:p>
              <a:pPr algn="ctr"/>
              <a:r>
                <a:rPr lang="es-ES" sz="2400" b="1" i="1" dirty="0" smtClean="0"/>
                <a:t>n</a:t>
              </a:r>
              <a:endParaRPr lang="en-GB" sz="2400" b="1" i="1" dirty="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6832081" y="4863124"/>
              <a:ext cx="65755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i="1" dirty="0" smtClean="0"/>
                <a:t>d</a:t>
              </a:r>
              <a:r>
                <a:rPr lang="es-ES" sz="2400" b="1" baseline="30000" dirty="0" smtClean="0"/>
                <a:t>2</a:t>
              </a:r>
            </a:p>
            <a:p>
              <a:pPr algn="ctr"/>
              <a:r>
                <a:rPr lang="es-ES" sz="2400" b="1" dirty="0" smtClean="0"/>
                <a:t>-----</a:t>
              </a:r>
            </a:p>
            <a:p>
              <a:pPr algn="ctr"/>
              <a:r>
                <a:rPr lang="es-ES" sz="2400" b="1" dirty="0" smtClean="0"/>
                <a:t>2</a:t>
              </a:r>
              <a:r>
                <a:rPr lang="es-ES" sz="2400" b="1" i="1" dirty="0" smtClean="0"/>
                <a:t>n</a:t>
              </a:r>
              <a:endParaRPr lang="en-GB" sz="2400" b="1" i="1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538698" y="5253351"/>
              <a:ext cx="338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dirty="0" smtClean="0"/>
                <a:t>+</a:t>
              </a:r>
              <a:endParaRPr lang="en-GB" sz="24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5280769" y="5253351"/>
              <a:ext cx="7008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i="1" dirty="0" err="1" smtClean="0"/>
                <a:t>V</a:t>
              </a:r>
              <a:r>
                <a:rPr lang="es-ES" sz="2400" b="1" baseline="-25000" dirty="0" err="1" smtClean="0"/>
                <a:t>d</a:t>
              </a:r>
              <a:r>
                <a:rPr lang="es-ES" sz="2400" b="1" dirty="0" smtClean="0"/>
                <a:t> =</a:t>
              </a:r>
              <a:endParaRPr lang="en-GB" sz="2400" b="1" dirty="0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850299" y="3152001"/>
            <a:ext cx="3606667" cy="1205693"/>
            <a:chOff x="5587180" y="4857760"/>
            <a:chExt cx="1957432" cy="1205693"/>
          </a:xfrm>
        </p:grpSpPr>
        <p:sp>
          <p:nvSpPr>
            <p:cNvPr id="20" name="19 CuadroTexto"/>
            <p:cNvSpPr txBox="1"/>
            <p:nvPr/>
          </p:nvSpPr>
          <p:spPr>
            <a:xfrm>
              <a:off x="5962058" y="4857760"/>
              <a:ext cx="6648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1</a:t>
              </a:r>
              <a:r>
                <a:rPr lang="es-ES" sz="2400" b="1" dirty="0" smtClean="0"/>
                <a:t> + </a:t>
              </a:r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2</a:t>
              </a:r>
            </a:p>
            <a:p>
              <a:pPr algn="ctr"/>
              <a:r>
                <a:rPr lang="es-ES" sz="2400" b="1" dirty="0" smtClean="0"/>
                <a:t>-----------</a:t>
              </a:r>
            </a:p>
            <a:p>
              <a:pPr algn="ctr"/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1</a:t>
              </a:r>
              <a:r>
                <a:rPr lang="es-ES" sz="2400" b="1" dirty="0" smtClean="0"/>
                <a:t> · </a:t>
              </a:r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2</a:t>
              </a:r>
              <a:endParaRPr lang="en-GB" sz="2400" b="1" baseline="-250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6777105" y="4863124"/>
              <a:ext cx="76750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i="1" dirty="0" smtClean="0"/>
                <a:t>d</a:t>
              </a:r>
              <a:r>
                <a:rPr lang="es-ES" sz="2400" b="1" baseline="30000" dirty="0" smtClean="0"/>
                <a:t>2</a:t>
              </a:r>
            </a:p>
            <a:p>
              <a:pPr algn="ctr"/>
              <a:r>
                <a:rPr lang="es-ES" sz="2400" b="1" dirty="0" smtClean="0"/>
                <a:t>-------------</a:t>
              </a:r>
            </a:p>
            <a:p>
              <a:pPr algn="ctr"/>
              <a:r>
                <a:rPr lang="es-ES" sz="2400" b="1" dirty="0" smtClean="0"/>
                <a:t>2(</a:t>
              </a:r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1</a:t>
              </a:r>
              <a:r>
                <a:rPr lang="es-ES" sz="2400" b="1" dirty="0" smtClean="0"/>
                <a:t> + </a:t>
              </a:r>
              <a:r>
                <a:rPr lang="es-ES" sz="2400" b="1" i="1" dirty="0" smtClean="0"/>
                <a:t>n</a:t>
              </a:r>
              <a:r>
                <a:rPr lang="es-ES" sz="2400" b="1" baseline="-25000" dirty="0" smtClean="0"/>
                <a:t>2</a:t>
              </a:r>
              <a:r>
                <a:rPr lang="es-ES" sz="2400" b="1" dirty="0" smtClean="0"/>
                <a:t>)</a:t>
              </a:r>
              <a:endParaRPr lang="en-GB" sz="2400" b="1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6616104" y="5253351"/>
              <a:ext cx="1837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dirty="0" smtClean="0"/>
                <a:t>+</a:t>
              </a:r>
              <a:endParaRPr lang="en-GB" sz="2400" b="1" dirty="0"/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5587180" y="5277635"/>
              <a:ext cx="38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400" b="1" i="1" dirty="0" err="1" smtClean="0"/>
                <a:t>V</a:t>
              </a:r>
              <a:r>
                <a:rPr lang="es-ES" sz="2400" b="1" baseline="-25000" dirty="0" err="1" smtClean="0"/>
                <a:t>d</a:t>
              </a:r>
              <a:r>
                <a:rPr lang="es-ES" sz="2400" b="1" dirty="0" smtClean="0"/>
                <a:t> =</a:t>
              </a:r>
              <a:endParaRPr lang="en-GB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err="1" smtClean="0"/>
              <a:t>Download</a:t>
            </a:r>
            <a:r>
              <a:rPr lang="es-ES" sz="2400" dirty="0" smtClean="0"/>
              <a:t> R: </a:t>
            </a:r>
            <a:r>
              <a:rPr lang="es-ES" sz="2400" dirty="0" smtClean="0">
                <a:hlinkClick r:id="rId2"/>
              </a:rPr>
              <a:t>https://cran.r-project.org/bin/windows/base/</a:t>
            </a:r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err="1" smtClean="0"/>
              <a:t>Download</a:t>
            </a:r>
            <a:r>
              <a:rPr lang="es-ES" sz="2400" dirty="0" smtClean="0"/>
              <a:t> </a:t>
            </a:r>
            <a:r>
              <a:rPr lang="es-ES" sz="2400" dirty="0" err="1" smtClean="0"/>
              <a:t>RStudio</a:t>
            </a:r>
            <a:r>
              <a:rPr lang="es-ES" sz="2400" dirty="0" smtClean="0"/>
              <a:t> : </a:t>
            </a:r>
            <a:r>
              <a:rPr lang="es-ES" sz="2400" dirty="0" smtClean="0">
                <a:hlinkClick r:id="rId3"/>
              </a:rPr>
              <a:t>https://www.rstudio.com/products/rstudio/download/</a:t>
            </a:r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‘</a:t>
            </a:r>
            <a:r>
              <a:rPr lang="es-ES" sz="2400" dirty="0" err="1" smtClean="0"/>
              <a:t>metafor</a:t>
            </a:r>
            <a:r>
              <a:rPr lang="es-ES" sz="2400" dirty="0" smtClean="0"/>
              <a:t>’ </a:t>
            </a:r>
            <a:r>
              <a:rPr lang="es-ES" sz="2400" dirty="0" err="1" smtClean="0"/>
              <a:t>package</a:t>
            </a:r>
            <a:r>
              <a:rPr lang="es-ES" sz="2400" dirty="0" smtClean="0"/>
              <a:t>: </a:t>
            </a:r>
            <a:r>
              <a:rPr lang="es-ES" sz="2400" dirty="0" smtClean="0">
                <a:hlinkClick r:id="rId4"/>
              </a:rPr>
              <a:t>https://cran.r-project.org/web/packages/metafor/metafor.pdf</a:t>
            </a:r>
            <a:endParaRPr lang="es-ES" sz="2400" dirty="0" smtClean="0"/>
          </a:p>
        </p:txBody>
      </p:sp>
      <p:sp>
        <p:nvSpPr>
          <p:cNvPr id="4" name="6 CuadroTexto"/>
          <p:cNvSpPr txBox="1"/>
          <p:nvPr/>
        </p:nvSpPr>
        <p:spPr>
          <a:xfrm>
            <a:off x="251520" y="17899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3. How to use software for meta-analysis?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71472" y="1052736"/>
            <a:ext cx="807249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install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‘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metafor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’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library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err="1" smtClean="0"/>
              <a:t>install.packages</a:t>
            </a:r>
            <a:r>
              <a:rPr lang="es-ES" sz="1500" b="1" dirty="0" smtClean="0"/>
              <a:t>(“</a:t>
            </a:r>
            <a:r>
              <a:rPr lang="es-ES" sz="1500" b="1" dirty="0" err="1" smtClean="0"/>
              <a:t>metafor</a:t>
            </a:r>
            <a:r>
              <a:rPr lang="es-ES" sz="1500" b="1" dirty="0" smtClean="0"/>
              <a:t>”)</a:t>
            </a:r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load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library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err="1" smtClean="0"/>
              <a:t>library</a:t>
            </a:r>
            <a:r>
              <a:rPr lang="es-ES" sz="1500" b="1" dirty="0" smtClean="0"/>
              <a:t>(</a:t>
            </a:r>
            <a:r>
              <a:rPr lang="es-ES" sz="1500" b="1" dirty="0" err="1" smtClean="0"/>
              <a:t>metafor</a:t>
            </a:r>
            <a:r>
              <a:rPr lang="es-ES" sz="1500" b="1" dirty="0" smtClean="0"/>
              <a:t>)</a:t>
            </a:r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enter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effect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smtClean="0"/>
              <a:t>d&lt;- c(0.38, 0.41, -0.14, 0.63, 0.22)</a:t>
            </a:r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enter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sample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smtClean="0"/>
              <a:t>n1 &lt;- c(75, 48, 22, 18, 60)</a:t>
            </a:r>
          </a:p>
          <a:p>
            <a:r>
              <a:rPr lang="es-ES" sz="1500" b="1" dirty="0" smtClean="0"/>
              <a:t>n2 &lt;- c(75, 52, 21, 20, 55)</a:t>
            </a:r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compute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variances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1500" b="1" dirty="0" smtClean="0"/>
              <a:t>d.v  &lt;- (((n1+n2)/(n1*n2))+(</a:t>
            </a:r>
            <a:r>
              <a:rPr lang="pt-BR" sz="1500" b="1" dirty="0" err="1" smtClean="0"/>
              <a:t>d^</a:t>
            </a:r>
            <a:r>
              <a:rPr lang="pt-BR" sz="1500" b="1" dirty="0" smtClean="0"/>
              <a:t>2/(2*(n1+n2))))</a:t>
            </a:r>
            <a:endParaRPr lang="es-ES" sz="1500" b="1" dirty="0" smtClean="0"/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run meta-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smtClean="0"/>
              <a:t>meta &lt;- </a:t>
            </a:r>
            <a:r>
              <a:rPr lang="es-ES" sz="1500" b="1" dirty="0" err="1" smtClean="0"/>
              <a:t>rma</a:t>
            </a:r>
            <a:r>
              <a:rPr lang="es-ES" sz="1500" b="1" dirty="0" smtClean="0"/>
              <a:t>(d, </a:t>
            </a:r>
            <a:r>
              <a:rPr lang="es-ES" sz="1500" b="1" dirty="0" err="1" smtClean="0"/>
              <a:t>d.v</a:t>
            </a:r>
            <a:r>
              <a:rPr lang="es-ES" sz="1500" b="1" dirty="0" smtClean="0"/>
              <a:t>)</a:t>
            </a:r>
          </a:p>
          <a:p>
            <a:endParaRPr lang="es-ES" sz="1500" b="1" dirty="0" smtClean="0"/>
          </a:p>
          <a:p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see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sz="1500" b="1" dirty="0" smtClean="0">
                <a:solidFill>
                  <a:schemeClr val="accent1">
                    <a:lumMod val="75000"/>
                  </a:schemeClr>
                </a:solidFill>
              </a:rPr>
              <a:t> meta-</a:t>
            </a:r>
            <a:r>
              <a:rPr lang="es-ES" sz="1500" b="1" dirty="0" err="1" smtClean="0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es-ES" sz="1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500" b="1" dirty="0" smtClean="0"/>
              <a:t>meta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286116" y="5857892"/>
            <a:ext cx="5517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 err="1" smtClean="0"/>
              <a:t>Adapted</a:t>
            </a:r>
            <a:r>
              <a:rPr lang="es-ES" b="1" dirty="0" smtClean="0"/>
              <a:t> </a:t>
            </a:r>
            <a:r>
              <a:rPr lang="es-ES" b="1" dirty="0" err="1" smtClean="0"/>
              <a:t>from</a:t>
            </a:r>
            <a:r>
              <a:rPr lang="es-ES" b="1" dirty="0" smtClean="0"/>
              <a:t> </a:t>
            </a:r>
            <a:r>
              <a:rPr lang="es-ES" b="1" dirty="0" err="1" smtClean="0"/>
              <a:t>Lakens</a:t>
            </a:r>
            <a:endParaRPr lang="es-ES" b="1" dirty="0" smtClean="0"/>
          </a:p>
          <a:p>
            <a:pPr algn="r"/>
            <a:r>
              <a:rPr lang="en-GB" dirty="0" smtClean="0"/>
              <a:t>https://gist.github.com/Lakens/e6b81b7241e3019b12d3</a:t>
            </a:r>
            <a:endParaRPr lang="en-GB" dirty="0"/>
          </a:p>
        </p:txBody>
      </p:sp>
      <p:sp>
        <p:nvSpPr>
          <p:cNvPr id="4" name="6 CuadroTexto"/>
          <p:cNvSpPr txBox="1"/>
          <p:nvPr/>
        </p:nvSpPr>
        <p:spPr>
          <a:xfrm>
            <a:off x="251520" y="17899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3. How to use software for meta-analysis?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Miguel\Dropbox\Capturas de pantalla\Captura de pantalla 2015-12-15 13.35.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8576485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t="22773"/>
          <a:stretch>
            <a:fillRect/>
          </a:stretch>
        </p:blipFill>
        <p:spPr bwMode="auto">
          <a:xfrm>
            <a:off x="1238273" y="2357430"/>
            <a:ext cx="6619875" cy="3633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85720" y="357166"/>
            <a:ext cx="8572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smtClean="0"/>
              <a:t>forest(meta)</a:t>
            </a:r>
          </a:p>
          <a:p>
            <a:pPr algn="ctr"/>
            <a:r>
              <a:rPr lang="en-GB" sz="2400" smtClean="0"/>
              <a:t>It returns a forest plot with the confidence intervals of the effect sizes in each study and the CI of the meta-analytic average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Miguel\Documents\Rplot.png"/>
          <p:cNvPicPr>
            <a:picLocks noChangeAspect="1" noChangeArrowheads="1"/>
          </p:cNvPicPr>
          <p:nvPr/>
        </p:nvPicPr>
        <p:blipFill>
          <a:blip r:embed="rId2" cstate="print"/>
          <a:srcRect t="9109"/>
          <a:stretch>
            <a:fillRect/>
          </a:stretch>
        </p:blipFill>
        <p:spPr bwMode="auto">
          <a:xfrm>
            <a:off x="1238273" y="2009798"/>
            <a:ext cx="6619875" cy="4276722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85720" y="357166"/>
            <a:ext cx="8572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funnel(meta)</a:t>
            </a:r>
          </a:p>
          <a:p>
            <a:pPr algn="ctr"/>
            <a:r>
              <a:rPr lang="en-GB" sz="2400" dirty="0" smtClean="0"/>
              <a:t>It plots effect sizes against their standard error. Ideally, they should follow a funnel-shaped distribution.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Miguel\Dropbox\Capturas de pantalla\Captura de pantalla 2015-12-15 13.38.14.png"/>
          <p:cNvPicPr>
            <a:picLocks noChangeAspect="1" noChangeArrowheads="1"/>
          </p:cNvPicPr>
          <p:nvPr/>
        </p:nvPicPr>
        <p:blipFill>
          <a:blip r:embed="rId2" cstate="print"/>
          <a:srcRect l="926"/>
          <a:stretch>
            <a:fillRect/>
          </a:stretch>
        </p:blipFill>
        <p:spPr bwMode="auto">
          <a:xfrm>
            <a:off x="714348" y="2571744"/>
            <a:ext cx="7643866" cy="182331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85720" y="357166"/>
            <a:ext cx="85725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/>
              <a:t>regtest</a:t>
            </a:r>
            <a:r>
              <a:rPr lang="en-GB" sz="2800" b="1" dirty="0" smtClean="0"/>
              <a:t>(meta)</a:t>
            </a:r>
          </a:p>
          <a:p>
            <a:pPr algn="ctr"/>
            <a:r>
              <a:rPr lang="en-GB" sz="2400" dirty="0" smtClean="0"/>
              <a:t>Is there any evidence of correlation between effect size and standard error? A </a:t>
            </a:r>
            <a:r>
              <a:rPr lang="en-GB" sz="2400" dirty="0" smtClean="0"/>
              <a:t>significant correlation </a:t>
            </a:r>
            <a:r>
              <a:rPr lang="en-GB" sz="2400" dirty="0" smtClean="0"/>
              <a:t>is suggestive of bias.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Do it yourself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105671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guel\Dropbox\Capturas de pantalla\Captura de pantalla 2015-12-15 13.22.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" y="647700"/>
            <a:ext cx="8553450" cy="5562600"/>
          </a:xfrm>
          <a:prstGeom prst="rect">
            <a:avLst/>
          </a:prstGeom>
          <a:noFill/>
        </p:spPr>
      </p:pic>
      <p:pic>
        <p:nvPicPr>
          <p:cNvPr id="1027" name="Picture 3" descr="C:\Users\Miguel\Dropbox\Mi trabajo\1. Research\01 Series\y060. publication bias in priming\Romantic - 2. Scripts and data for MA\data, scritps_20150908\funnel + egger_review &amp; new experiments + FE funnel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1791" y="2714620"/>
            <a:ext cx="5354030" cy="37925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341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Download our data from the OSF</a:t>
            </a:r>
            <a:br>
              <a:rPr lang="en-GB" sz="4000" b="1" dirty="0" smtClean="0"/>
            </a:br>
            <a:r>
              <a:rPr lang="en-GB" sz="4000" b="1" dirty="0"/>
              <a:t>https://osf.io/awxn2/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40160"/>
            <a:ext cx="5736460" cy="4310097"/>
          </a:xfrm>
          <a:prstGeom prst="rect">
            <a:avLst/>
          </a:prstGeom>
        </p:spPr>
      </p:pic>
      <p:sp>
        <p:nvSpPr>
          <p:cNvPr id="5" name="6 CuadroTexto"/>
          <p:cNvSpPr txBox="1"/>
          <p:nvPr/>
        </p:nvSpPr>
        <p:spPr>
          <a:xfrm>
            <a:off x="251520" y="609329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</a:t>
            </a:r>
            <a:r>
              <a:rPr lang="en-US" sz="2800" dirty="0" smtClean="0"/>
              <a:t> = effect size, </a:t>
            </a:r>
            <a:r>
              <a:rPr lang="en-US" sz="2800" b="1" dirty="0" smtClean="0"/>
              <a:t>vi</a:t>
            </a:r>
            <a:r>
              <a:rPr lang="en-US" sz="2800" dirty="0" smtClean="0"/>
              <a:t> = variance of the effect size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828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71472" y="1000108"/>
            <a:ext cx="80724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simplified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code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need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convert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data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file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in https://osf.io/awxn2/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csv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format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rename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file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as “romantic.csv”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put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it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on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R’s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working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directory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load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library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err="1" smtClean="0"/>
              <a:t>library</a:t>
            </a:r>
            <a:r>
              <a:rPr lang="es-ES" b="1" dirty="0" smtClean="0"/>
              <a:t>(</a:t>
            </a:r>
            <a:r>
              <a:rPr lang="es-ES" b="1" dirty="0" err="1" smtClean="0"/>
              <a:t>metafor</a:t>
            </a:r>
            <a:r>
              <a:rPr lang="es-ES" b="1" dirty="0" smtClean="0"/>
              <a:t>)</a:t>
            </a:r>
          </a:p>
          <a:p>
            <a:endParaRPr lang="es-ES" b="1" dirty="0" smtClean="0"/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read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data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spreadsheet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data &lt;- read.csv("romantic.csv")</a:t>
            </a:r>
          </a:p>
          <a:p>
            <a:endParaRPr lang="es-ES" b="1" dirty="0" smtClean="0"/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save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effect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variances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in variables d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d.v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d &lt;- </a:t>
            </a:r>
            <a:r>
              <a:rPr lang="es-ES" b="1" dirty="0" err="1" smtClean="0"/>
              <a:t>data$d</a:t>
            </a:r>
            <a:endParaRPr lang="es-ES" b="1" dirty="0" smtClean="0"/>
          </a:p>
          <a:p>
            <a:r>
              <a:rPr lang="es-ES" b="1" dirty="0" err="1" smtClean="0"/>
              <a:t>d.v</a:t>
            </a:r>
            <a:r>
              <a:rPr lang="es-ES" b="1" dirty="0" smtClean="0"/>
              <a:t> &lt;- </a:t>
            </a:r>
            <a:r>
              <a:rPr lang="es-ES" b="1" dirty="0" err="1" smtClean="0"/>
              <a:t>data$vi</a:t>
            </a:r>
            <a:endParaRPr lang="es-ES" b="1" dirty="0" smtClean="0"/>
          </a:p>
          <a:p>
            <a:endParaRPr lang="es-ES" b="1" dirty="0" smtClean="0"/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run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meta-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analysis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plot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meta &lt;- </a:t>
            </a:r>
            <a:r>
              <a:rPr lang="es-ES" b="1" dirty="0" err="1" smtClean="0"/>
              <a:t>rma</a:t>
            </a:r>
            <a:r>
              <a:rPr lang="es-ES" b="1" dirty="0" smtClean="0"/>
              <a:t>(d, </a:t>
            </a:r>
            <a:r>
              <a:rPr lang="es-ES" b="1" dirty="0" err="1" smtClean="0"/>
              <a:t>d.v</a:t>
            </a:r>
            <a:r>
              <a:rPr lang="es-ES" b="1" dirty="0" smtClean="0"/>
              <a:t>)</a:t>
            </a:r>
          </a:p>
          <a:p>
            <a:r>
              <a:rPr lang="es-ES" b="1" dirty="0" err="1" smtClean="0"/>
              <a:t>funnel</a:t>
            </a:r>
            <a:r>
              <a:rPr lang="es-ES" b="1" dirty="0" smtClean="0"/>
              <a:t>(meta, </a:t>
            </a:r>
            <a:r>
              <a:rPr lang="es-ES" b="1" dirty="0" err="1" smtClean="0"/>
              <a:t>refline</a:t>
            </a:r>
            <a:r>
              <a:rPr lang="es-ES" b="1" dirty="0" smtClean="0"/>
              <a:t>=0)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Another example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105671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guel\Dropbox\Capturas de pantalla\Captura de pantalla 2017-01-08 12.48.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6"/>
            <a:ext cx="9144000" cy="6863353"/>
          </a:xfrm>
          <a:prstGeom prst="rect">
            <a:avLst/>
          </a:prstGeom>
          <a:noFill/>
        </p:spPr>
      </p:pic>
      <p:pic>
        <p:nvPicPr>
          <p:cNvPr id="4098" name="Picture 2" descr="C:\Users\Miguel\Desktop\Figure 1. Funnel plot_2.png"/>
          <p:cNvPicPr>
            <a:picLocks noChangeAspect="1" noChangeArrowheads="1"/>
          </p:cNvPicPr>
          <p:nvPr/>
        </p:nvPicPr>
        <p:blipFill>
          <a:blip r:embed="rId3" cstate="print"/>
          <a:srcRect t="10625" r="3125"/>
          <a:stretch>
            <a:fillRect/>
          </a:stretch>
        </p:blipFill>
        <p:spPr bwMode="auto">
          <a:xfrm>
            <a:off x="4250810" y="3101409"/>
            <a:ext cx="4607470" cy="354230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Download our data from the OSF</a:t>
            </a:r>
            <a:br>
              <a:rPr lang="en-GB" sz="4000" b="1" dirty="0" smtClean="0"/>
            </a:br>
            <a:r>
              <a:rPr lang="en-GB" sz="4000" b="1" dirty="0" smtClean="0"/>
              <a:t>https://osf.io/9n2wh/</a:t>
            </a:r>
            <a:endParaRPr lang="en-GB" sz="4000" b="1" dirty="0"/>
          </a:p>
        </p:txBody>
      </p:sp>
      <p:sp>
        <p:nvSpPr>
          <p:cNvPr id="5" name="6 CuadroTexto"/>
          <p:cNvSpPr txBox="1"/>
          <p:nvPr/>
        </p:nvSpPr>
        <p:spPr>
          <a:xfrm>
            <a:off x="285720" y="557214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Do the funnel plot only for studies labeled as “Original”, “Table 1” and “Table 2”. In this case you have to compute the variances from sample sizes (Ns) and Cohen’s </a:t>
            </a:r>
            <a:r>
              <a:rPr lang="en-US" sz="2400" i="1" dirty="0" smtClean="0"/>
              <a:t>d</a:t>
            </a:r>
            <a:r>
              <a:rPr lang="en-US" sz="2400" dirty="0" smtClean="0"/>
              <a:t>.</a:t>
            </a:r>
            <a:endParaRPr lang="en-US" sz="2000" dirty="0"/>
          </a:p>
        </p:txBody>
      </p:sp>
      <p:pic>
        <p:nvPicPr>
          <p:cNvPr id="5122" name="Picture 2" descr="C:\Users\Miguel\Dropbox\Capturas de pantalla\Captura de pantalla 2017-01-09 20.45.19.png"/>
          <p:cNvPicPr>
            <a:picLocks noChangeAspect="1" noChangeArrowheads="1"/>
          </p:cNvPicPr>
          <p:nvPr/>
        </p:nvPicPr>
        <p:blipFill>
          <a:blip r:embed="rId2" cstate="print"/>
          <a:srcRect r="2415" b="3716"/>
          <a:stretch>
            <a:fillRect/>
          </a:stretch>
        </p:blipFill>
        <p:spPr bwMode="auto">
          <a:xfrm>
            <a:off x="509685" y="1500174"/>
            <a:ext cx="8205719" cy="38576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28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71472" y="520086"/>
            <a:ext cx="80724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simplified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code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need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convert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data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file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in https://osf.io/9n2wh/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.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csv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format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rename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file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as “money.csv”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put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it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on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your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working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directory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load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library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err="1" smtClean="0"/>
              <a:t>library</a:t>
            </a:r>
            <a:r>
              <a:rPr lang="es-ES" b="1" dirty="0" smtClean="0"/>
              <a:t>(</a:t>
            </a:r>
            <a:r>
              <a:rPr lang="es-ES" b="1" dirty="0" err="1" smtClean="0"/>
              <a:t>metafor</a:t>
            </a:r>
            <a:r>
              <a:rPr lang="es-ES" b="1" dirty="0" smtClean="0"/>
              <a:t>)</a:t>
            </a:r>
          </a:p>
          <a:p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read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data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spreadsheet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data &lt;- read.csv("money.csv")</a:t>
            </a:r>
          </a:p>
          <a:p>
            <a:r>
              <a:rPr lang="es-ES" b="1" dirty="0" smtClean="0"/>
              <a:t>data &lt;- </a:t>
            </a:r>
            <a:r>
              <a:rPr lang="es-ES" b="1" dirty="0" err="1" smtClean="0"/>
              <a:t>subset</a:t>
            </a:r>
            <a:r>
              <a:rPr lang="es-ES" b="1" dirty="0" smtClean="0"/>
              <a:t>(data, </a:t>
            </a:r>
            <a:r>
              <a:rPr lang="es-ES" b="1" dirty="0" err="1" smtClean="0"/>
              <a:t>Table</a:t>
            </a:r>
            <a:r>
              <a:rPr lang="es-ES" b="1" dirty="0" smtClean="0"/>
              <a:t>=="Original")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only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"original”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studies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save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effect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sample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, and compute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variances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d &lt;- </a:t>
            </a:r>
            <a:r>
              <a:rPr lang="es-ES" b="1" dirty="0" err="1" smtClean="0"/>
              <a:t>data$d</a:t>
            </a:r>
            <a:endParaRPr lang="es-ES" b="1" dirty="0" smtClean="0"/>
          </a:p>
          <a:p>
            <a:r>
              <a:rPr lang="es-ES" b="1" dirty="0" smtClean="0"/>
              <a:t>n1 &lt;- </a:t>
            </a:r>
            <a:r>
              <a:rPr lang="es-ES" b="1" dirty="0" err="1" smtClean="0"/>
              <a:t>data$Nexp</a:t>
            </a:r>
            <a:endParaRPr lang="es-ES" b="1" dirty="0" smtClean="0"/>
          </a:p>
          <a:p>
            <a:r>
              <a:rPr lang="es-ES" b="1" dirty="0" smtClean="0"/>
              <a:t>n2 &lt;- </a:t>
            </a:r>
            <a:r>
              <a:rPr lang="es-ES" b="1" dirty="0" err="1" smtClean="0"/>
              <a:t>data$Ncon</a:t>
            </a:r>
            <a:endParaRPr lang="es-ES" b="1" dirty="0" smtClean="0"/>
          </a:p>
          <a:p>
            <a:r>
              <a:rPr lang="es-ES" b="1" dirty="0" err="1" smtClean="0"/>
              <a:t>d.v</a:t>
            </a:r>
            <a:r>
              <a:rPr lang="es-ES" b="1" dirty="0" smtClean="0"/>
              <a:t> &lt;- ((n1+n2) / (n1*n2)) + ((d^2) / (2*(n1+n2)))</a:t>
            </a:r>
          </a:p>
          <a:p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run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meta-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analysis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plot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b="1" dirty="0" smtClean="0"/>
              <a:t>meta &lt;- </a:t>
            </a:r>
            <a:r>
              <a:rPr lang="es-ES" b="1" dirty="0" err="1" smtClean="0"/>
              <a:t>rma</a:t>
            </a:r>
            <a:r>
              <a:rPr lang="es-ES" b="1" dirty="0" smtClean="0"/>
              <a:t>(d, </a:t>
            </a:r>
            <a:r>
              <a:rPr lang="es-ES" b="1" dirty="0" err="1" smtClean="0"/>
              <a:t>d.v</a:t>
            </a:r>
            <a:r>
              <a:rPr lang="es-ES" b="1" dirty="0" smtClean="0"/>
              <a:t>)</a:t>
            </a:r>
          </a:p>
          <a:p>
            <a:r>
              <a:rPr lang="es-ES" b="1" dirty="0" err="1" smtClean="0"/>
              <a:t>funnel</a:t>
            </a:r>
            <a:r>
              <a:rPr lang="es-ES" b="1" dirty="0" smtClean="0"/>
              <a:t>(meta, </a:t>
            </a:r>
            <a:r>
              <a:rPr lang="es-ES" b="1" dirty="0" err="1" smtClean="0"/>
              <a:t>refline</a:t>
            </a:r>
            <a:r>
              <a:rPr lang="es-ES" b="1" dirty="0" smtClean="0"/>
              <a:t>=0)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5786478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/>
              <a:t>Lessons learned so far:</a:t>
            </a:r>
            <a:br>
              <a:rPr lang="en-GB" sz="4000" b="1" dirty="0" smtClean="0"/>
            </a:b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2800" dirty="0" smtClean="0"/>
              <a:t>1. You can’t believe everything you read in a paper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2. Beware of </a:t>
            </a:r>
            <a:r>
              <a:rPr lang="en-GB" sz="2800" i="1" dirty="0" smtClean="0"/>
              <a:t>p</a:t>
            </a:r>
            <a:r>
              <a:rPr lang="en-GB" sz="2800" dirty="0" smtClean="0"/>
              <a:t>-values larger than .04...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3. … especially if sample sizes are large.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4. Careful if small studies yield large effects…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5. … especially if they are very large!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7910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28"/>
            <a:ext cx="9144000" cy="67491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34768"/>
            <a:ext cx="7402771" cy="21695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 flipH="1">
            <a:off x="2987823" y="4581128"/>
            <a:ext cx="1008112" cy="385533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3604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592"/>
            <a:ext cx="9144000" cy="59388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33" y="624238"/>
            <a:ext cx="5533333" cy="56095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 flipH="1">
            <a:off x="4860032" y="2780928"/>
            <a:ext cx="936104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4"/>
          <p:cNvSpPr/>
          <p:nvPr/>
        </p:nvSpPr>
        <p:spPr>
          <a:xfrm flipH="1">
            <a:off x="1907704" y="4437112"/>
            <a:ext cx="72008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4"/>
          <p:cNvSpPr/>
          <p:nvPr/>
        </p:nvSpPr>
        <p:spPr>
          <a:xfrm flipH="1">
            <a:off x="4648036" y="4769704"/>
            <a:ext cx="86006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843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592"/>
            <a:ext cx="9144000" cy="5938816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4716016" y="296652"/>
            <a:ext cx="4032448" cy="6444716"/>
            <a:chOff x="3707904" y="116632"/>
            <a:chExt cx="3960440" cy="6408712"/>
          </a:xfrm>
        </p:grpSpPr>
        <p:sp>
          <p:nvSpPr>
            <p:cNvPr id="6" name="Rectángulo 5"/>
            <p:cNvSpPr/>
            <p:nvPr/>
          </p:nvSpPr>
          <p:spPr>
            <a:xfrm>
              <a:off x="3707904" y="116632"/>
              <a:ext cx="3960440" cy="6408712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2289"/>
            <a:stretch/>
          </p:blipFill>
          <p:spPr>
            <a:xfrm>
              <a:off x="3848207" y="260648"/>
              <a:ext cx="3676121" cy="1997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031" y="2204863"/>
              <a:ext cx="3672408" cy="4123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</p:grpSp>
      <p:sp>
        <p:nvSpPr>
          <p:cNvPr id="8" name="Rectangle 4"/>
          <p:cNvSpPr/>
          <p:nvPr/>
        </p:nvSpPr>
        <p:spPr>
          <a:xfrm flipH="1">
            <a:off x="4877017" y="870908"/>
            <a:ext cx="3739179" cy="54186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4"/>
          <p:cNvSpPr/>
          <p:nvPr/>
        </p:nvSpPr>
        <p:spPr>
          <a:xfrm flipH="1">
            <a:off x="4860031" y="2815124"/>
            <a:ext cx="3739179" cy="97391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4"/>
          <p:cNvSpPr/>
          <p:nvPr/>
        </p:nvSpPr>
        <p:spPr>
          <a:xfrm flipH="1">
            <a:off x="4865268" y="5157192"/>
            <a:ext cx="3739179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5486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>
            <a:normAutofit/>
          </a:bodyPr>
          <a:lstStyle/>
          <a:p>
            <a:r>
              <a:rPr lang="en-GB" sz="3600" dirty="0" smtClean="0"/>
              <a:t>Methods to detect biases in research</a:t>
            </a:r>
            <a:r>
              <a:rPr lang="en-GB" sz="4000" b="1" i="1" dirty="0" smtClean="0"/>
              <a:t/>
            </a:r>
            <a:br>
              <a:rPr lang="en-GB" sz="4000" b="1" i="1" dirty="0" smtClean="0"/>
            </a:br>
            <a:r>
              <a:rPr lang="en-GB" sz="4000" b="1" dirty="0" smtClean="0"/>
              <a:t>#3. Test for excess significance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39606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guel\Dropbox\Capturas de pantalla\Captura de pantalla 2015-12-17 20.24.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404813"/>
            <a:ext cx="8410575" cy="6048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37606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58"/>
            <a:ext cx="9144000" cy="66692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1905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0" y="0"/>
            <a:ext cx="8978779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12976"/>
            <a:ext cx="6590476" cy="30285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4"/>
          <p:cNvSpPr/>
          <p:nvPr/>
        </p:nvSpPr>
        <p:spPr>
          <a:xfrm flipH="1">
            <a:off x="2195736" y="4221088"/>
            <a:ext cx="6408712" cy="129614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79740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guel\Dropbox\Capturas de pantalla\Captura de pantalla 2017-01-08 12.48.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76"/>
            <a:ext cx="9144000" cy="6863353"/>
          </a:xfrm>
          <a:prstGeom prst="rect">
            <a:avLst/>
          </a:prstGeom>
          <a:noFill/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68385"/>
            <a:ext cx="8820472" cy="26009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655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85720" y="398269"/>
            <a:ext cx="85725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# load meta and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pwr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packages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 err="1"/>
              <a:t>library</a:t>
            </a:r>
            <a:r>
              <a:rPr lang="es-ES" sz="1400" b="1" dirty="0"/>
              <a:t>(meta)</a:t>
            </a:r>
          </a:p>
          <a:p>
            <a:r>
              <a:rPr lang="es-ES" sz="1400" b="1" dirty="0" err="1"/>
              <a:t>library</a:t>
            </a:r>
            <a:r>
              <a:rPr lang="es-ES" sz="1400" b="1" dirty="0"/>
              <a:t>(</a:t>
            </a:r>
            <a:r>
              <a:rPr lang="es-ES" sz="1400" b="1" dirty="0" err="1"/>
              <a:t>pwr</a:t>
            </a:r>
            <a:r>
              <a:rPr lang="es-ES" sz="1400" b="1" dirty="0"/>
              <a:t>)</a:t>
            </a:r>
          </a:p>
          <a:p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enter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effect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sizes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sample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 smtClean="0">
                <a:solidFill>
                  <a:schemeClr val="accent1">
                    <a:lumMod val="75000"/>
                  </a:schemeClr>
                </a:solidFill>
              </a:rPr>
              <a:t>sizes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/>
              <a:t>d&lt;- </a:t>
            </a:r>
            <a:r>
              <a:rPr lang="es-ES" sz="1400" b="1" dirty="0" smtClean="0"/>
              <a:t>c(0.8, 0.44, 0.51</a:t>
            </a:r>
            <a:r>
              <a:rPr lang="es-ES" sz="1400" b="1" dirty="0"/>
              <a:t> , </a:t>
            </a:r>
            <a:r>
              <a:rPr lang="es-ES" sz="1400" b="1" dirty="0" smtClean="0"/>
              <a:t>0.4613, 0,5039)</a:t>
            </a:r>
            <a:endParaRPr lang="es-ES" sz="1400" b="1" dirty="0"/>
          </a:p>
          <a:p>
            <a:r>
              <a:rPr lang="es-ES" sz="1400" b="1" dirty="0"/>
              <a:t>n1 &lt;- </a:t>
            </a:r>
            <a:r>
              <a:rPr lang="es-ES" sz="1400" b="1" dirty="0" smtClean="0"/>
              <a:t>c(15, 84, 40, 138, 46)</a:t>
            </a:r>
            <a:endParaRPr lang="es-ES" sz="1400" b="1" dirty="0"/>
          </a:p>
          <a:p>
            <a:r>
              <a:rPr lang="es-ES" sz="1400" b="1" dirty="0"/>
              <a:t>n2 &lt;- </a:t>
            </a:r>
            <a:r>
              <a:rPr lang="es-ES" sz="1400" b="1" dirty="0" smtClean="0"/>
              <a:t>c(15, 84, 40, 137, 46)</a:t>
            </a:r>
          </a:p>
          <a:p>
            <a:endParaRPr lang="es-ES" sz="1400" b="1" dirty="0" smtClean="0"/>
          </a:p>
          <a:p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# compute </a:t>
            </a:r>
            <a:r>
              <a:rPr lang="es-ES" sz="1400" b="1" dirty="0" err="1" smtClean="0">
                <a:solidFill>
                  <a:schemeClr val="accent1">
                    <a:lumMod val="75000"/>
                  </a:schemeClr>
                </a:solidFill>
              </a:rPr>
              <a:t>variances</a:t>
            </a: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sz="1400" b="1" dirty="0" err="1" smtClean="0">
                <a:solidFill>
                  <a:schemeClr val="accent1">
                    <a:lumMod val="75000"/>
                  </a:schemeClr>
                </a:solidFill>
              </a:rPr>
              <a:t>standard</a:t>
            </a: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 smtClean="0">
                <a:solidFill>
                  <a:schemeClr val="accent1">
                    <a:lumMod val="75000"/>
                  </a:schemeClr>
                </a:solidFill>
              </a:rPr>
              <a:t>errors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 err="1"/>
              <a:t>d.v</a:t>
            </a:r>
            <a:r>
              <a:rPr lang="es-ES" sz="1400" b="1" dirty="0"/>
              <a:t> &lt;- ((n1+n2) / (n1*n2)) + ((d^2) / (2*(n1+n2)))</a:t>
            </a:r>
          </a:p>
          <a:p>
            <a:r>
              <a:rPr lang="es-ES" sz="1400" b="1" dirty="0"/>
              <a:t>d.se &lt;- </a:t>
            </a:r>
            <a:r>
              <a:rPr lang="es-ES" sz="1400" b="1" dirty="0" err="1"/>
              <a:t>sqrt</a:t>
            </a:r>
            <a:r>
              <a:rPr lang="es-ES" sz="1400" b="1" dirty="0"/>
              <a:t>(</a:t>
            </a:r>
            <a:r>
              <a:rPr lang="es-ES" sz="1400" b="1" dirty="0" err="1"/>
              <a:t>d.v</a:t>
            </a:r>
            <a:r>
              <a:rPr lang="es-ES" sz="1400" b="1" dirty="0"/>
              <a:t>)</a:t>
            </a:r>
          </a:p>
          <a:p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find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number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significant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and non-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significant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/>
              <a:t>ci &lt;- </a:t>
            </a:r>
            <a:r>
              <a:rPr lang="es-ES" sz="1400" b="1" dirty="0" err="1"/>
              <a:t>data.frame</a:t>
            </a:r>
            <a:r>
              <a:rPr lang="es-ES" sz="1400" b="1" dirty="0"/>
              <a:t>(ci(TE = d, </a:t>
            </a:r>
            <a:r>
              <a:rPr lang="es-ES" sz="1400" b="1" dirty="0" err="1"/>
              <a:t>seTE</a:t>
            </a:r>
            <a:r>
              <a:rPr lang="es-ES" sz="1400" b="1" dirty="0"/>
              <a:t> = d.se))</a:t>
            </a:r>
          </a:p>
          <a:p>
            <a:r>
              <a:rPr lang="es-ES" sz="1400" b="1" dirty="0" err="1"/>
              <a:t>NumNonSig</a:t>
            </a:r>
            <a:r>
              <a:rPr lang="es-ES" sz="1400" b="1" dirty="0"/>
              <a:t> &lt;- </a:t>
            </a:r>
            <a:r>
              <a:rPr lang="es-ES" sz="1400" b="1" dirty="0" err="1"/>
              <a:t>with</a:t>
            </a:r>
            <a:r>
              <a:rPr lang="es-ES" sz="1400" b="1" dirty="0"/>
              <a:t>(ci, c(sum(p&gt;.05)))</a:t>
            </a:r>
          </a:p>
          <a:p>
            <a:r>
              <a:rPr lang="es-ES" sz="1400" b="1" dirty="0" err="1"/>
              <a:t>NumSig</a:t>
            </a:r>
            <a:r>
              <a:rPr lang="es-ES" sz="1400" b="1" dirty="0"/>
              <a:t> &lt;- </a:t>
            </a:r>
            <a:r>
              <a:rPr lang="es-ES" sz="1400" b="1" dirty="0" err="1"/>
              <a:t>length</a:t>
            </a:r>
            <a:r>
              <a:rPr lang="es-ES" sz="1400" b="1" dirty="0"/>
              <a:t>(d)-</a:t>
            </a:r>
            <a:r>
              <a:rPr lang="es-ES" sz="1400" b="1" dirty="0" err="1"/>
              <a:t>NumNonSig</a:t>
            </a:r>
            <a:endParaRPr lang="es-ES" sz="1400" b="1" dirty="0"/>
          </a:p>
          <a:p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find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mean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observed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power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 err="1"/>
              <a:t>Powers</a:t>
            </a:r>
            <a:r>
              <a:rPr lang="es-ES" sz="1400" b="1" dirty="0"/>
              <a:t> &lt;- </a:t>
            </a:r>
            <a:r>
              <a:rPr lang="es-ES" sz="1400" b="1" dirty="0" err="1"/>
              <a:t>mapply</a:t>
            </a:r>
            <a:r>
              <a:rPr lang="es-ES" sz="1400" b="1" dirty="0"/>
              <a:t>(pwr.t2n.test, d=d, n1 = n1, n2 = n2)</a:t>
            </a:r>
          </a:p>
          <a:p>
            <a:r>
              <a:rPr lang="es-ES" sz="1400" b="1" dirty="0" err="1"/>
              <a:t>ObsPowers</a:t>
            </a:r>
            <a:r>
              <a:rPr lang="es-ES" sz="1400" b="1" dirty="0"/>
              <a:t> &lt;- </a:t>
            </a:r>
            <a:r>
              <a:rPr lang="es-ES" sz="1400" b="1" dirty="0" err="1"/>
              <a:t>sapply</a:t>
            </a:r>
            <a:r>
              <a:rPr lang="es-ES" sz="1400" b="1" dirty="0"/>
              <a:t>(</a:t>
            </a:r>
            <a:r>
              <a:rPr lang="es-ES" sz="1400" b="1" dirty="0" err="1"/>
              <a:t>Powers</a:t>
            </a:r>
            <a:r>
              <a:rPr lang="es-ES" sz="1400" b="1" dirty="0"/>
              <a:t>[5,1:length(d)], </a:t>
            </a:r>
            <a:r>
              <a:rPr lang="es-ES" sz="1400" b="1" dirty="0" err="1"/>
              <a:t>as.numeric</a:t>
            </a:r>
            <a:r>
              <a:rPr lang="es-ES" sz="1400" b="1" dirty="0"/>
              <a:t>)</a:t>
            </a:r>
          </a:p>
          <a:p>
            <a:r>
              <a:rPr lang="es-ES" sz="1400" b="1" dirty="0" err="1"/>
              <a:t>MeanPower</a:t>
            </a:r>
            <a:r>
              <a:rPr lang="es-ES" sz="1400" b="1" dirty="0"/>
              <a:t> &lt;- mean(</a:t>
            </a:r>
            <a:r>
              <a:rPr lang="es-ES" sz="1400" b="1" dirty="0" err="1"/>
              <a:t>ObsPowers</a:t>
            </a:r>
            <a:r>
              <a:rPr lang="es-ES" sz="1400" b="1" dirty="0"/>
              <a:t>)</a:t>
            </a:r>
          </a:p>
          <a:p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# Compare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observed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power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number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significant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accent1">
                    <a:lumMod val="75000"/>
                  </a:schemeClr>
                </a:solidFill>
              </a:rPr>
              <a:t>findings</a:t>
            </a:r>
            <a:endParaRPr lang="es-E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1400" b="1" dirty="0" err="1"/>
              <a:t>BinomPower</a:t>
            </a:r>
            <a:r>
              <a:rPr lang="es-ES" sz="1400" b="1" dirty="0"/>
              <a:t> &lt;- </a:t>
            </a:r>
            <a:r>
              <a:rPr lang="es-ES" sz="1400" b="1" dirty="0" err="1"/>
              <a:t>mapply</a:t>
            </a:r>
            <a:r>
              <a:rPr lang="es-ES" sz="1400" b="1" dirty="0"/>
              <a:t>(</a:t>
            </a:r>
            <a:r>
              <a:rPr lang="es-ES" sz="1400" b="1" dirty="0" err="1"/>
              <a:t>binom.test</a:t>
            </a:r>
            <a:r>
              <a:rPr lang="es-ES" sz="1400" b="1" dirty="0"/>
              <a:t>, </a:t>
            </a:r>
            <a:r>
              <a:rPr lang="es-ES" sz="1400" b="1" dirty="0" err="1"/>
              <a:t>NumSig</a:t>
            </a:r>
            <a:r>
              <a:rPr lang="es-ES" sz="1400" b="1" dirty="0"/>
              <a:t>, </a:t>
            </a:r>
            <a:r>
              <a:rPr lang="es-ES" sz="1400" b="1" dirty="0" err="1"/>
              <a:t>length</a:t>
            </a:r>
            <a:r>
              <a:rPr lang="es-ES" sz="1400" b="1" dirty="0"/>
              <a:t>(d), </a:t>
            </a:r>
            <a:r>
              <a:rPr lang="es-ES" sz="1400" b="1" dirty="0" err="1"/>
              <a:t>MeanPower</a:t>
            </a:r>
            <a:r>
              <a:rPr lang="es-ES" sz="1400" b="1" dirty="0"/>
              <a:t>, </a:t>
            </a:r>
            <a:r>
              <a:rPr lang="es-ES" sz="1400" b="1" dirty="0" err="1"/>
              <a:t>conf.level</a:t>
            </a:r>
            <a:r>
              <a:rPr lang="es-ES" sz="1400" b="1" dirty="0"/>
              <a:t> = .90, </a:t>
            </a:r>
            <a:r>
              <a:rPr lang="es-ES" sz="1400" b="1" dirty="0" err="1"/>
              <a:t>alternative</a:t>
            </a:r>
            <a:r>
              <a:rPr lang="es-ES" sz="1400" b="1" dirty="0"/>
              <a:t> = "</a:t>
            </a:r>
            <a:r>
              <a:rPr lang="es-ES" sz="1400" b="1" dirty="0" err="1"/>
              <a:t>greater</a:t>
            </a:r>
            <a:r>
              <a:rPr lang="es-ES" sz="1400" b="1" dirty="0"/>
              <a:t>") </a:t>
            </a:r>
          </a:p>
          <a:p>
            <a:r>
              <a:rPr lang="es-ES" sz="1400" b="1" dirty="0" err="1"/>
              <a:t>p.value</a:t>
            </a:r>
            <a:r>
              <a:rPr lang="es-ES" sz="1400" b="1" dirty="0"/>
              <a:t> &lt;- </a:t>
            </a:r>
            <a:r>
              <a:rPr lang="es-ES" sz="1400" b="1" dirty="0" err="1"/>
              <a:t>sapply</a:t>
            </a:r>
            <a:r>
              <a:rPr lang="es-ES" sz="1400" b="1" dirty="0"/>
              <a:t>(</a:t>
            </a:r>
            <a:r>
              <a:rPr lang="es-ES" sz="1400" b="1" dirty="0" err="1"/>
              <a:t>BinomPower</a:t>
            </a:r>
            <a:r>
              <a:rPr lang="es-ES" sz="1400" b="1" dirty="0"/>
              <a:t>[3], </a:t>
            </a:r>
            <a:r>
              <a:rPr lang="es-ES" sz="1400" b="1" dirty="0" err="1"/>
              <a:t>as.numeric</a:t>
            </a:r>
            <a:r>
              <a:rPr lang="es-ES" sz="1400" b="1" dirty="0"/>
              <a:t>)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533432" y="6140255"/>
            <a:ext cx="653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 err="1" smtClean="0"/>
              <a:t>Adapted</a:t>
            </a:r>
            <a:r>
              <a:rPr lang="es-ES" b="1" dirty="0" smtClean="0"/>
              <a:t> </a:t>
            </a:r>
            <a:r>
              <a:rPr lang="es-ES" b="1" dirty="0" err="1" smtClean="0"/>
              <a:t>from</a:t>
            </a:r>
            <a:r>
              <a:rPr lang="es-ES" b="1" dirty="0" smtClean="0"/>
              <a:t> Carter &amp; </a:t>
            </a:r>
            <a:r>
              <a:rPr lang="es-ES" b="1" dirty="0" err="1" smtClean="0"/>
              <a:t>McCullough</a:t>
            </a:r>
            <a:endParaRPr lang="es-ES" b="1" dirty="0" smtClean="0"/>
          </a:p>
          <a:p>
            <a:pPr algn="r"/>
            <a:r>
              <a:rPr lang="en-GB" dirty="0"/>
              <a:t>http://journal.frontiersin.org/article/10.3389/fpsyg.2014.00823/full</a:t>
            </a:r>
          </a:p>
        </p:txBody>
      </p:sp>
    </p:spTree>
    <p:extLst>
      <p:ext uri="{BB962C8B-B14F-4D97-AF65-F5344CB8AC3E}">
        <p14:creationId xmlns="" xmlns:p14="http://schemas.microsoft.com/office/powerpoint/2010/main" val="24655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5786478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 smtClean="0"/>
              <a:t>Lessons learned so far:</a:t>
            </a:r>
            <a:br>
              <a:rPr lang="en-GB" sz="4000" b="1" dirty="0" smtClean="0"/>
            </a:b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2800" dirty="0" smtClean="0"/>
              <a:t>1. You can’t believe everything you read in a paper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2. Beware of </a:t>
            </a:r>
            <a:r>
              <a:rPr lang="en-GB" sz="2800" i="1" dirty="0" smtClean="0"/>
              <a:t>p</a:t>
            </a:r>
            <a:r>
              <a:rPr lang="en-GB" sz="2800" dirty="0" smtClean="0"/>
              <a:t>-values larger than .04...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3. … especially if sample sizes are large.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>4. Careful if small studies yield large effects…</a:t>
            </a:r>
            <a:br>
              <a:rPr lang="en-GB" sz="2800" dirty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/>
              <a:t>5. … especially if they are very large</a:t>
            </a:r>
            <a:r>
              <a:rPr lang="en-GB" sz="2800" dirty="0" smtClean="0"/>
              <a:t>!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/>
              <a:t>6</a:t>
            </a:r>
            <a:r>
              <a:rPr lang="en-GB" sz="2800" dirty="0" smtClean="0"/>
              <a:t>. Do not trust papers containing only significant results, unless their power is very large.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258271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785818"/>
          </a:xfrm>
        </p:spPr>
        <p:txBody>
          <a:bodyPr>
            <a:noAutofit/>
          </a:bodyPr>
          <a:lstStyle/>
          <a:p>
            <a:r>
              <a:rPr lang="en-GB" sz="2900" b="1" dirty="0" smtClean="0"/>
              <a:t>A fantastic website to put this (and more!) in practice</a:t>
            </a:r>
            <a:br>
              <a:rPr lang="en-GB" sz="2900" b="1" dirty="0" smtClean="0"/>
            </a:br>
            <a:r>
              <a:rPr lang="en-GB" sz="2900" dirty="0"/>
              <a:t>http://shinyapps.org/apps/p-checker/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81937"/>
            <a:ext cx="7524328" cy="44525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031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708920"/>
            <a:ext cx="7772400" cy="1470025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For the times they are a-</a:t>
            </a:r>
            <a:r>
              <a:rPr lang="en-GB" sz="4000" b="1" dirty="0" err="1" smtClean="0"/>
              <a:t>changin</a:t>
            </a:r>
            <a:r>
              <a:rPr lang="en-GB" sz="4000" b="1" dirty="0" smtClean="0"/>
              <a:t>’</a:t>
            </a:r>
            <a:endParaRPr lang="en-GB" sz="4000" b="1" dirty="0"/>
          </a:p>
        </p:txBody>
      </p:sp>
    </p:spTree>
    <p:extLst>
      <p:ext uri="{BB962C8B-B14F-4D97-AF65-F5344CB8AC3E}">
        <p14:creationId xmlns="" xmlns:p14="http://schemas.microsoft.com/office/powerpoint/2010/main" val="102485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16"/>
          <a:stretch/>
        </p:blipFill>
        <p:spPr>
          <a:xfrm>
            <a:off x="0" y="439872"/>
            <a:ext cx="9144000" cy="59414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50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748"/>
            <a:ext cx="9144000" cy="6532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16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5786478"/>
          </a:xfrm>
        </p:spPr>
        <p:txBody>
          <a:bodyPr>
            <a:noAutofit/>
          </a:bodyPr>
          <a:lstStyle/>
          <a:p>
            <a:pPr algn="l"/>
            <a:r>
              <a:rPr lang="en-GB" sz="2800" b="1" dirty="0" smtClean="0"/>
              <a:t>To learn more…</a:t>
            </a:r>
            <a:br>
              <a:rPr lang="en-GB" sz="2800" b="1" dirty="0" smtClean="0"/>
            </a:br>
            <a:r>
              <a:rPr lang="en-GB" sz="2800" b="1" dirty="0"/>
              <a:t/>
            </a:r>
            <a:br>
              <a:rPr lang="en-GB" sz="2800" b="1" dirty="0"/>
            </a:br>
            <a:r>
              <a:rPr lang="en-GB" sz="1800" dirty="0"/>
              <a:t>Bakker, M., van </a:t>
            </a:r>
            <a:r>
              <a:rPr lang="en-GB" sz="1800" dirty="0" err="1"/>
              <a:t>Dijk</a:t>
            </a:r>
            <a:r>
              <a:rPr lang="en-GB" sz="1800" dirty="0"/>
              <a:t>, A., &amp; </a:t>
            </a:r>
            <a:r>
              <a:rPr lang="en-GB" sz="1800" dirty="0" err="1"/>
              <a:t>Wicherts</a:t>
            </a:r>
            <a:r>
              <a:rPr lang="en-GB" sz="1800" dirty="0"/>
              <a:t>, J. M. (2012). The rules of the game called psychological science. </a:t>
            </a:r>
            <a:r>
              <a:rPr lang="en-GB" sz="1800" i="1" dirty="0"/>
              <a:t>Perspectives on Psychological Science, 7,</a:t>
            </a:r>
            <a:r>
              <a:rPr lang="en-GB" sz="1800" dirty="0"/>
              <a:t> 543-554.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n-GB" sz="1800" dirty="0" smtClean="0"/>
              <a:t>Carter</a:t>
            </a:r>
            <a:r>
              <a:rPr lang="en-GB" sz="1800" dirty="0"/>
              <a:t>, E. C., &amp; McCullough, M. E. (2014). Publication bias and the limited strength model of self-control: Has the evidence for ego depletion been overestimated? </a:t>
            </a:r>
            <a:r>
              <a:rPr lang="en-GB" sz="1800" i="1" dirty="0"/>
              <a:t>Frontiers in Psychology, 5,</a:t>
            </a:r>
            <a:r>
              <a:rPr lang="en-GB" sz="1800" dirty="0"/>
              <a:t> </a:t>
            </a:r>
            <a:r>
              <a:rPr lang="en-GB" sz="1800" dirty="0" smtClean="0"/>
              <a:t>823.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Ioannidis</a:t>
            </a:r>
            <a:r>
              <a:rPr lang="en-US" sz="1800" dirty="0"/>
              <a:t>, J. P. A. (2012). Why science is not necessarily self-correcting. </a:t>
            </a:r>
            <a:r>
              <a:rPr lang="en-US" sz="1800" i="1" dirty="0"/>
              <a:t>Perspectives on Psychological Science, 7,</a:t>
            </a:r>
            <a:r>
              <a:rPr lang="en-US" sz="1800" dirty="0"/>
              <a:t> 645-654</a:t>
            </a:r>
            <a:r>
              <a:rPr lang="en-US" sz="1800" dirty="0" smtClean="0"/>
              <a:t>.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Munafò</a:t>
            </a:r>
            <a:r>
              <a:rPr lang="en-US" sz="1800" dirty="0"/>
              <a:t>, M. R., </a:t>
            </a:r>
            <a:r>
              <a:rPr lang="en-US" sz="1800" dirty="0" err="1"/>
              <a:t>Nosek</a:t>
            </a:r>
            <a:r>
              <a:rPr lang="en-US" sz="1800" dirty="0"/>
              <a:t>, B. A., Bishop, D. V. M., Button, K. S., Chambers, C. D., </a:t>
            </a:r>
            <a:r>
              <a:rPr lang="en-US" sz="1800" dirty="0" err="1"/>
              <a:t>Percie</a:t>
            </a:r>
            <a:r>
              <a:rPr lang="en-US" sz="1800" dirty="0"/>
              <a:t> du </a:t>
            </a:r>
            <a:r>
              <a:rPr lang="en-US" sz="1800" dirty="0" err="1"/>
              <a:t>Sert</a:t>
            </a:r>
            <a:r>
              <a:rPr lang="en-US" sz="1800" dirty="0"/>
              <a:t>, N., </a:t>
            </a:r>
            <a:r>
              <a:rPr lang="en-US" sz="1800" dirty="0" err="1"/>
              <a:t>Simosohn</a:t>
            </a:r>
            <a:r>
              <a:rPr lang="en-US" sz="1800" dirty="0"/>
              <a:t>, U., </a:t>
            </a:r>
            <a:r>
              <a:rPr lang="en-US" sz="1800" dirty="0" err="1"/>
              <a:t>Wagenmakers</a:t>
            </a:r>
            <a:r>
              <a:rPr lang="en-US" sz="1800" dirty="0"/>
              <a:t>, E.-J., Ware, J. J., &amp; Ioannidis, J. P. A. (2017). A manifesto for reproducible science. </a:t>
            </a:r>
            <a:r>
              <a:rPr lang="en-US" sz="1800" i="1" dirty="0"/>
              <a:t>Nature Human </a:t>
            </a:r>
            <a:r>
              <a:rPr lang="en-US" sz="1800" i="1" dirty="0" err="1"/>
              <a:t>Behaviour</a:t>
            </a:r>
            <a:r>
              <a:rPr lang="en-US" sz="1800" i="1" dirty="0"/>
              <a:t>, </a:t>
            </a:r>
            <a:r>
              <a:rPr lang="en-US" sz="1800" i="1" dirty="0" smtClean="0"/>
              <a:t>1</a:t>
            </a:r>
            <a:r>
              <a:rPr lang="en-US" sz="1800" dirty="0" smtClean="0"/>
              <a:t>, 0021</a:t>
            </a:r>
            <a:r>
              <a:rPr lang="en-US" sz="1800" dirty="0"/>
              <a:t>.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Wagenmakers</a:t>
            </a:r>
            <a:r>
              <a:rPr lang="en-US" sz="1800" dirty="0"/>
              <a:t>, E.-J., </a:t>
            </a:r>
            <a:r>
              <a:rPr lang="en-US" sz="1800" dirty="0" err="1"/>
              <a:t>Wetzels</a:t>
            </a:r>
            <a:r>
              <a:rPr lang="en-US" sz="1800" dirty="0"/>
              <a:t>, R., </a:t>
            </a:r>
            <a:r>
              <a:rPr lang="en-US" sz="1800" dirty="0" err="1"/>
              <a:t>Borsboom</a:t>
            </a:r>
            <a:r>
              <a:rPr lang="en-US" sz="1800" dirty="0"/>
              <a:t>, D., van der Maas, H. L. J., &amp; </a:t>
            </a:r>
            <a:r>
              <a:rPr lang="en-US" sz="1800" dirty="0" err="1"/>
              <a:t>Kievit</a:t>
            </a:r>
            <a:r>
              <a:rPr lang="en-US" sz="1800" dirty="0"/>
              <a:t>, R. A. (2012). An agenda for purely confirmatory research. </a:t>
            </a:r>
            <a:r>
              <a:rPr lang="en-US" sz="1800" i="1" dirty="0"/>
              <a:t>Perspectives on Psychological Science, 7,</a:t>
            </a:r>
            <a:r>
              <a:rPr lang="en-US" sz="1800" dirty="0"/>
              <a:t> 632-638.</a:t>
            </a:r>
            <a:endParaRPr lang="en-GB" sz="2000" dirty="0"/>
          </a:p>
        </p:txBody>
      </p:sp>
    </p:spTree>
    <p:extLst>
      <p:ext uri="{BB962C8B-B14F-4D97-AF65-F5344CB8AC3E}">
        <p14:creationId xmlns="" xmlns:p14="http://schemas.microsoft.com/office/powerpoint/2010/main" val="6945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1168</Words>
  <Application>Microsoft Office PowerPoint</Application>
  <PresentationFormat>Presentación en pantalla (4:3)</PresentationFormat>
  <Paragraphs>194</Paragraphs>
  <Slides>91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2" baseType="lpstr">
      <vt:lpstr>Tema de Office</vt:lpstr>
      <vt:lpstr>Can I believe this paper? Tools for the detection and correction of biases in the scientific literature    Miguel A. Vadillo</vt:lpstr>
      <vt:lpstr>What’s wrong with science?</vt:lpstr>
      <vt:lpstr>Diapositiva 3</vt:lpstr>
      <vt:lpstr>Diapositiva 4</vt:lpstr>
      <vt:lpstr>Diapositiva 5</vt:lpstr>
      <vt:lpstr>Diapositiva 6</vt:lpstr>
      <vt:lpstr>Diapositiva 7</vt:lpstr>
      <vt:lpstr>Most research findings are false</vt:lpstr>
      <vt:lpstr>Diapositiva 9</vt:lpstr>
      <vt:lpstr>Diapositiva 10</vt:lpstr>
      <vt:lpstr>Diapositiva 11</vt:lpstr>
      <vt:lpstr>p-hacking is so easy… Do it yourself at p-hacker http://shinyapps.org/apps/p-hacker/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Methods to detect biases in research #1. p-curve analysis</vt:lpstr>
      <vt:lpstr>Diapositiva 20</vt:lpstr>
      <vt:lpstr>If you repeat an experiment many times but the true effect is zero, the distribution of p-values is flat.</vt:lpstr>
      <vt:lpstr>If the true effect is nonzero, the distribution is right-skewed. The slope depends on statistical power.</vt:lpstr>
      <vt:lpstr>This applies also within the subset of statistically significant results.</vt:lpstr>
      <vt:lpstr>An example</vt:lpstr>
      <vt:lpstr>Diapositiva 25</vt:lpstr>
      <vt:lpstr>Diapositiva 26</vt:lpstr>
      <vt:lpstr>Diapositiva 27</vt:lpstr>
      <vt:lpstr>Diapositiva 28</vt:lpstr>
      <vt:lpstr>Diapositiva 29</vt:lpstr>
      <vt:lpstr>Do it yourself</vt:lpstr>
      <vt:lpstr>1. Download our data from the OSF  https://osf.io/928r3/</vt:lpstr>
      <vt:lpstr>2. Go to the online p-curve app http://www.p-curve.com/app4/</vt:lpstr>
      <vt:lpstr>3. Paste your data on the app and press the “make the p-curve” button</vt:lpstr>
      <vt:lpstr>4. See the p-curve</vt:lpstr>
      <vt:lpstr>5. See the stats</vt:lpstr>
      <vt:lpstr>6. Do the results depend heavily on outliers?</vt:lpstr>
      <vt:lpstr>Another example</vt:lpstr>
      <vt:lpstr>Diapositiva 38</vt:lpstr>
      <vt:lpstr>Diapositiva 39</vt:lpstr>
      <vt:lpstr>Do it yourself… again!</vt:lpstr>
      <vt:lpstr>Download our data from the OSF https://osf.io/yf8p3/</vt:lpstr>
      <vt:lpstr>Now on your own…</vt:lpstr>
      <vt:lpstr>Diapositiva 43</vt:lpstr>
      <vt:lpstr>Before you start using p-curve…</vt:lpstr>
      <vt:lpstr>Diapositiva 45</vt:lpstr>
      <vt:lpstr>Diapositiva 46</vt:lpstr>
      <vt:lpstr>Lessons learned so far:  1. You can’t believe everything you read in a paper  2. Beware of p-values larger than .04...  3. … especially if sample sizes are large. </vt:lpstr>
      <vt:lpstr>Diapositiva 48</vt:lpstr>
      <vt:lpstr>Methods to detect biases in research #2. Funnel plots</vt:lpstr>
      <vt:lpstr>Diapositiva 50</vt:lpstr>
      <vt:lpstr>Diapositiva 51</vt:lpstr>
      <vt:lpstr>An example</vt:lpstr>
      <vt:lpstr>Diapositiva 53</vt:lpstr>
      <vt:lpstr>Diapositiva 54</vt:lpstr>
      <vt:lpstr>Diapositiva 55</vt:lpstr>
      <vt:lpstr>Diapositiva 56</vt:lpstr>
      <vt:lpstr>Diapositiva 57</vt:lpstr>
      <vt:lpstr>How can you do this?  It helps if you know the basics of meta-analysis…  1. How to compute effect sizes 2. How to compute the variance of effect sizes 3. How to use software for meta-analysis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Do it yourself</vt:lpstr>
      <vt:lpstr>Diapositiva 69</vt:lpstr>
      <vt:lpstr>Download our data from the OSF https://osf.io/awxn2/</vt:lpstr>
      <vt:lpstr>Diapositiva 71</vt:lpstr>
      <vt:lpstr>Another example</vt:lpstr>
      <vt:lpstr>Diapositiva 73</vt:lpstr>
      <vt:lpstr>Download our data from the OSF https://osf.io/9n2wh/</vt:lpstr>
      <vt:lpstr>Diapositiva 75</vt:lpstr>
      <vt:lpstr>Lessons learned so far:  1. You can’t believe everything you read in a paper  2. Beware of p-values larger than .04...  3. … especially if sample sizes are large.  4. Careful if small studies yield large effects…  5. … especially if they are very large!</vt:lpstr>
      <vt:lpstr>Diapositiva 77</vt:lpstr>
      <vt:lpstr>Diapositiva 78</vt:lpstr>
      <vt:lpstr>Diapositiva 79</vt:lpstr>
      <vt:lpstr>Methods to detect biases in research #3. Test for excess significance</vt:lpstr>
      <vt:lpstr>Diapositiva 81</vt:lpstr>
      <vt:lpstr>Diapositiva 82</vt:lpstr>
      <vt:lpstr>Diapositiva 83</vt:lpstr>
      <vt:lpstr>Diapositiva 84</vt:lpstr>
      <vt:lpstr>Diapositiva 85</vt:lpstr>
      <vt:lpstr>Lessons learned so far:  1. You can’t believe everything you read in a paper  2. Beware of p-values larger than .04...  3. … especially if sample sizes are large.  4. Careful if small studies yield large effects…  5. … especially if they are very large!  6. Do not trust papers containing only significant results, unless their power is very large.</vt:lpstr>
      <vt:lpstr>A fantastic website to put this (and more!) in practice http://shinyapps.org/apps/p-checker/</vt:lpstr>
      <vt:lpstr>For the times they are a-changin’</vt:lpstr>
      <vt:lpstr>Diapositiva 89</vt:lpstr>
      <vt:lpstr>Diapositiva 90</vt:lpstr>
      <vt:lpstr>To learn more…  Bakker, M., van Dijk, A., &amp; Wicherts, J. M. (2012). The rules of the game called psychological science. Perspectives on Psychological Science, 7, 543-554.  Carter, E. C., &amp; McCullough, M. E. (2014). Publication bias and the limited strength model of self-control: Has the evidence for ego depletion been overestimated? Frontiers in Psychology, 5, 823.  Ioannidis, J. P. A. (2012). Why science is not necessarily self-correcting. Perspectives on Psychological Science, 7, 645-654.  Munafò, M. R., Nosek, B. A., Bishop, D. V. M., Button, K. S., Chambers, C. D., Percie du Sert, N., Simosohn, U., Wagenmakers, E.-J., Ware, J. J., &amp; Ioannidis, J. P. A. (2017). A manifesto for reproducible science. Nature Human Behaviour, 1, 0021.  Wagenmakers, E.-J., Wetzels, R., Borsboom, D., van der Maas, H. L. J., &amp; Kievit, R. A. (2012). An agenda for purely confirmatory research. Perspectives on Psychological Science, 7, 632-638.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Mini-introducción al meta-análisis</dc:title>
  <dc:creator>Miguel A. Vadillo</dc:creator>
  <cp:lastModifiedBy>Miguel Vadillo</cp:lastModifiedBy>
  <cp:revision>122</cp:revision>
  <dcterms:created xsi:type="dcterms:W3CDTF">2015-12-15T10:46:20Z</dcterms:created>
  <dcterms:modified xsi:type="dcterms:W3CDTF">2017-03-09T17:49:14Z</dcterms:modified>
</cp:coreProperties>
</file>